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74" r:id="rId9"/>
    <p:sldId id="271" r:id="rId10"/>
    <p:sldId id="272" r:id="rId11"/>
    <p:sldId id="273" r:id="rId12"/>
    <p:sldId id="266" r:id="rId13"/>
    <p:sldId id="268" r:id="rId14"/>
    <p:sldId id="269" r:id="rId15"/>
    <p:sldId id="275" r:id="rId16"/>
    <p:sldId id="276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3CA09-7661-4A8B-8DD5-38F39CBE250E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A32305B-B187-4893-8EE3-F2BC3D21624F}" type="asst">
      <dgm:prSet phldrT="[Text]"/>
      <dgm:spPr>
        <a:solidFill>
          <a:srgbClr val="333399"/>
        </a:solidFill>
      </dgm:spPr>
      <dgm:t>
        <a:bodyPr/>
        <a:lstStyle/>
        <a:p>
          <a:r>
            <a:rPr lang="hr-HR" dirty="0"/>
            <a:t>Koordinacijsko tijelo za COVID 19</a:t>
          </a:r>
        </a:p>
        <a:p>
          <a:r>
            <a:rPr lang="hr-HR" dirty="0"/>
            <a:t> (Ministarstvo zdravstva)</a:t>
          </a:r>
          <a:endParaRPr lang="en-US" dirty="0"/>
        </a:p>
      </dgm:t>
    </dgm:pt>
    <dgm:pt modelId="{DBB57D93-DE07-447A-9306-90B203AFCE70}" type="parTrans" cxnId="{8E8E35CD-80C8-4FDC-9B2A-162D43D31146}">
      <dgm:prSet/>
      <dgm:spPr/>
      <dgm:t>
        <a:bodyPr/>
        <a:lstStyle/>
        <a:p>
          <a:endParaRPr lang="en-US"/>
        </a:p>
      </dgm:t>
    </dgm:pt>
    <dgm:pt modelId="{0090FD27-9948-4B57-8B67-DB88D3227282}" type="sibTrans" cxnId="{8E8E35CD-80C8-4FDC-9B2A-162D43D31146}">
      <dgm:prSet/>
      <dgm:spPr/>
      <dgm:t>
        <a:bodyPr/>
        <a:lstStyle/>
        <a:p>
          <a:endParaRPr lang="en-US"/>
        </a:p>
      </dgm:t>
    </dgm:pt>
    <dgm:pt modelId="{117210D1-3E23-4B5A-A2E6-A83040AD4BF3}">
      <dgm:prSet phldrT="[Text]"/>
      <dgm:spPr>
        <a:solidFill>
          <a:srgbClr val="333399"/>
        </a:solidFill>
      </dgm:spPr>
      <dgm:t>
        <a:bodyPr/>
        <a:lstStyle/>
        <a:p>
          <a:r>
            <a:rPr lang="hr-HR" dirty="0"/>
            <a:t>MRRFEU</a:t>
          </a:r>
        </a:p>
        <a:p>
          <a:r>
            <a:rPr lang="hr-HR" dirty="0"/>
            <a:t>(komunikacija s Europskom komisijom, resornom upravom za EUSF)</a:t>
          </a:r>
          <a:endParaRPr lang="en-US" dirty="0"/>
        </a:p>
      </dgm:t>
    </dgm:pt>
    <dgm:pt modelId="{5ACD56B3-3C5A-44CB-AF1D-FF42647A26BC}" type="parTrans" cxnId="{66622FDF-D3F5-4F25-9AF8-C559A63AFBFC}">
      <dgm:prSet/>
      <dgm:spPr/>
      <dgm:t>
        <a:bodyPr/>
        <a:lstStyle/>
        <a:p>
          <a:endParaRPr lang="en-US"/>
        </a:p>
      </dgm:t>
    </dgm:pt>
    <dgm:pt modelId="{B5795472-89F1-4DF8-B961-36392EC970EE}" type="sibTrans" cxnId="{66622FDF-D3F5-4F25-9AF8-C559A63AFBFC}">
      <dgm:prSet/>
      <dgm:spPr/>
      <dgm:t>
        <a:bodyPr/>
        <a:lstStyle/>
        <a:p>
          <a:endParaRPr lang="en-US"/>
        </a:p>
      </dgm:t>
    </dgm:pt>
    <dgm:pt modelId="{D14F5552-EBE0-41BE-8A0A-00FEE575BE7C}">
      <dgm:prSet phldrT="[Text]"/>
      <dgm:spPr>
        <a:solidFill>
          <a:srgbClr val="333399"/>
        </a:solidFill>
      </dgm:spPr>
      <dgm:t>
        <a:bodyPr/>
        <a:lstStyle/>
        <a:p>
          <a:r>
            <a:rPr lang="hr-HR" dirty="0"/>
            <a:t>Radna</a:t>
          </a:r>
          <a:r>
            <a:rPr lang="hr-HR" baseline="0" dirty="0"/>
            <a:t> skupina</a:t>
          </a:r>
          <a:endParaRPr lang="en-US" dirty="0"/>
        </a:p>
      </dgm:t>
    </dgm:pt>
    <dgm:pt modelId="{30B9417B-FC33-46FC-B77E-43B2458381A6}" type="parTrans" cxnId="{1BB8EF20-AAE3-4141-B091-908CBFB8BD2C}">
      <dgm:prSet/>
      <dgm:spPr/>
      <dgm:t>
        <a:bodyPr/>
        <a:lstStyle/>
        <a:p>
          <a:endParaRPr lang="hr-HR"/>
        </a:p>
      </dgm:t>
    </dgm:pt>
    <dgm:pt modelId="{714314E6-AA81-4AB8-B2FA-F88E8FDE8425}" type="sibTrans" cxnId="{1BB8EF20-AAE3-4141-B091-908CBFB8BD2C}">
      <dgm:prSet/>
      <dgm:spPr/>
      <dgm:t>
        <a:bodyPr/>
        <a:lstStyle/>
        <a:p>
          <a:endParaRPr lang="hr-HR"/>
        </a:p>
      </dgm:t>
    </dgm:pt>
    <dgm:pt modelId="{45B488D9-1C13-4087-88AA-8B3E3C34BAD1}" type="pres">
      <dgm:prSet presAssocID="{08F3CA09-7661-4A8B-8DD5-38F39CBE250E}" presName="Name0" presStyleCnt="0">
        <dgm:presLayoutVars>
          <dgm:dir/>
          <dgm:resizeHandles val="exact"/>
        </dgm:presLayoutVars>
      </dgm:prSet>
      <dgm:spPr/>
    </dgm:pt>
    <dgm:pt modelId="{0CB7CAD7-43AD-42A8-95FB-F18308340C24}" type="pres">
      <dgm:prSet presAssocID="{08F3CA09-7661-4A8B-8DD5-38F39CBE250E}" presName="cycle" presStyleCnt="0"/>
      <dgm:spPr/>
    </dgm:pt>
    <dgm:pt modelId="{8259ADB6-7FA8-49D0-AEDC-EEDE06226B47}" type="pres">
      <dgm:prSet presAssocID="{1A32305B-B187-4893-8EE3-F2BC3D21624F}" presName="nodeFirstNode" presStyleLbl="asst0" presStyleIdx="0" presStyleCnt="1">
        <dgm:presLayoutVars>
          <dgm:bulletEnabled val="1"/>
        </dgm:presLayoutVars>
      </dgm:prSet>
      <dgm:spPr/>
    </dgm:pt>
    <dgm:pt modelId="{AF2880E8-9CA6-4C2E-99DB-B5B766A7C84E}" type="pres">
      <dgm:prSet presAssocID="{0090FD27-9948-4B57-8B67-DB88D3227282}" presName="sibTransFirstNode" presStyleLbl="bgShp" presStyleIdx="0" presStyleCnt="1"/>
      <dgm:spPr/>
    </dgm:pt>
    <dgm:pt modelId="{0828AA7A-BF62-4DBD-8C8E-8D5DADBCB912}" type="pres">
      <dgm:prSet presAssocID="{117210D1-3E23-4B5A-A2E6-A83040AD4BF3}" presName="nodeFollowingNodes" presStyleLbl="node1" presStyleIdx="0" presStyleCnt="2">
        <dgm:presLayoutVars>
          <dgm:bulletEnabled val="1"/>
        </dgm:presLayoutVars>
      </dgm:prSet>
      <dgm:spPr/>
    </dgm:pt>
    <dgm:pt modelId="{25D6D5C0-285C-4958-8A07-1FD6B63B6AE0}" type="pres">
      <dgm:prSet presAssocID="{D14F5552-EBE0-41BE-8A0A-00FEE575BE7C}" presName="nodeFollowingNodes" presStyleLbl="node1" presStyleIdx="1" presStyleCnt="2">
        <dgm:presLayoutVars>
          <dgm:bulletEnabled val="1"/>
        </dgm:presLayoutVars>
      </dgm:prSet>
      <dgm:spPr/>
    </dgm:pt>
  </dgm:ptLst>
  <dgm:cxnLst>
    <dgm:cxn modelId="{60AE8F0B-088D-4048-B1BE-FDA0D72CCCC7}" type="presOf" srcId="{117210D1-3E23-4B5A-A2E6-A83040AD4BF3}" destId="{0828AA7A-BF62-4DBD-8C8E-8D5DADBCB912}" srcOrd="0" destOrd="0" presId="urn:microsoft.com/office/officeart/2005/8/layout/cycle3"/>
    <dgm:cxn modelId="{1BB8EF20-AAE3-4141-B091-908CBFB8BD2C}" srcId="{08F3CA09-7661-4A8B-8DD5-38F39CBE250E}" destId="{D14F5552-EBE0-41BE-8A0A-00FEE575BE7C}" srcOrd="2" destOrd="0" parTransId="{30B9417B-FC33-46FC-B77E-43B2458381A6}" sibTransId="{714314E6-AA81-4AB8-B2FA-F88E8FDE8425}"/>
    <dgm:cxn modelId="{738EC75B-43B3-4580-AF99-5C2B25B5246F}" type="presOf" srcId="{1A32305B-B187-4893-8EE3-F2BC3D21624F}" destId="{8259ADB6-7FA8-49D0-AEDC-EEDE06226B47}" srcOrd="0" destOrd="0" presId="urn:microsoft.com/office/officeart/2005/8/layout/cycle3"/>
    <dgm:cxn modelId="{13A91258-59B4-4933-9513-C3504034A79B}" type="presOf" srcId="{D14F5552-EBE0-41BE-8A0A-00FEE575BE7C}" destId="{25D6D5C0-285C-4958-8A07-1FD6B63B6AE0}" srcOrd="0" destOrd="0" presId="urn:microsoft.com/office/officeart/2005/8/layout/cycle3"/>
    <dgm:cxn modelId="{6F864583-F23A-4174-9337-21B6C0B88F22}" type="presOf" srcId="{08F3CA09-7661-4A8B-8DD5-38F39CBE250E}" destId="{45B488D9-1C13-4087-88AA-8B3E3C34BAD1}" srcOrd="0" destOrd="0" presId="urn:microsoft.com/office/officeart/2005/8/layout/cycle3"/>
    <dgm:cxn modelId="{8E8E35CD-80C8-4FDC-9B2A-162D43D31146}" srcId="{08F3CA09-7661-4A8B-8DD5-38F39CBE250E}" destId="{1A32305B-B187-4893-8EE3-F2BC3D21624F}" srcOrd="0" destOrd="0" parTransId="{DBB57D93-DE07-447A-9306-90B203AFCE70}" sibTransId="{0090FD27-9948-4B57-8B67-DB88D3227282}"/>
    <dgm:cxn modelId="{F87BAFCE-AB4B-4F78-95C7-1A2E4F3291F3}" type="presOf" srcId="{0090FD27-9948-4B57-8B67-DB88D3227282}" destId="{AF2880E8-9CA6-4C2E-99DB-B5B766A7C84E}" srcOrd="0" destOrd="0" presId="urn:microsoft.com/office/officeart/2005/8/layout/cycle3"/>
    <dgm:cxn modelId="{66622FDF-D3F5-4F25-9AF8-C559A63AFBFC}" srcId="{08F3CA09-7661-4A8B-8DD5-38F39CBE250E}" destId="{117210D1-3E23-4B5A-A2E6-A83040AD4BF3}" srcOrd="1" destOrd="0" parTransId="{5ACD56B3-3C5A-44CB-AF1D-FF42647A26BC}" sibTransId="{B5795472-89F1-4DF8-B961-36392EC970EE}"/>
    <dgm:cxn modelId="{131CE995-2F38-4545-8445-59797EE2C6DE}" type="presParOf" srcId="{45B488D9-1C13-4087-88AA-8B3E3C34BAD1}" destId="{0CB7CAD7-43AD-42A8-95FB-F18308340C24}" srcOrd="0" destOrd="0" presId="urn:microsoft.com/office/officeart/2005/8/layout/cycle3"/>
    <dgm:cxn modelId="{A62CC294-5A8D-41B9-8F53-994D5E40CEDF}" type="presParOf" srcId="{0CB7CAD7-43AD-42A8-95FB-F18308340C24}" destId="{8259ADB6-7FA8-49D0-AEDC-EEDE06226B47}" srcOrd="0" destOrd="0" presId="urn:microsoft.com/office/officeart/2005/8/layout/cycle3"/>
    <dgm:cxn modelId="{11A3EE90-E797-46ED-872D-2114610BDC7D}" type="presParOf" srcId="{0CB7CAD7-43AD-42A8-95FB-F18308340C24}" destId="{AF2880E8-9CA6-4C2E-99DB-B5B766A7C84E}" srcOrd="1" destOrd="0" presId="urn:microsoft.com/office/officeart/2005/8/layout/cycle3"/>
    <dgm:cxn modelId="{3974DBFD-6688-4B65-8FD4-49406B3DA55F}" type="presParOf" srcId="{0CB7CAD7-43AD-42A8-95FB-F18308340C24}" destId="{0828AA7A-BF62-4DBD-8C8E-8D5DADBCB912}" srcOrd="2" destOrd="0" presId="urn:microsoft.com/office/officeart/2005/8/layout/cycle3"/>
    <dgm:cxn modelId="{29325112-3FA8-4BCE-94BE-6179CF456DEE}" type="presParOf" srcId="{0CB7CAD7-43AD-42A8-95FB-F18308340C24}" destId="{25D6D5C0-285C-4958-8A07-1FD6B63B6AE0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880E8-9CA6-4C2E-99DB-B5B766A7C84E}">
      <dsp:nvSpPr>
        <dsp:cNvPr id="0" name=""/>
        <dsp:cNvSpPr/>
      </dsp:nvSpPr>
      <dsp:spPr>
        <a:xfrm>
          <a:off x="1096106" y="-246344"/>
          <a:ext cx="4481718" cy="4481718"/>
        </a:xfrm>
        <a:prstGeom prst="circularArrow">
          <a:avLst>
            <a:gd name="adj1" fmla="val 5689"/>
            <a:gd name="adj2" fmla="val 340510"/>
            <a:gd name="adj3" fmla="val 12444381"/>
            <a:gd name="adj4" fmla="val 18253626"/>
            <a:gd name="adj5" fmla="val 5908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59ADB6-7FA8-49D0-AEDC-EEDE06226B47}">
      <dsp:nvSpPr>
        <dsp:cNvPr id="0" name=""/>
        <dsp:cNvSpPr/>
      </dsp:nvSpPr>
      <dsp:spPr>
        <a:xfrm>
          <a:off x="1767875" y="742"/>
          <a:ext cx="3138181" cy="1569090"/>
        </a:xfrm>
        <a:prstGeom prst="roundRect">
          <a:avLst/>
        </a:prstGeom>
        <a:solidFill>
          <a:srgbClr val="333399"/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Koordinacijsko tijelo za COVID 19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 (Ministarstvo zdravstva)</a:t>
          </a:r>
          <a:endParaRPr lang="en-US" sz="2000" kern="1200" dirty="0"/>
        </a:p>
      </dsp:txBody>
      <dsp:txXfrm>
        <a:off x="1844472" y="77339"/>
        <a:ext cx="2984987" cy="1415896"/>
      </dsp:txXfrm>
    </dsp:sp>
    <dsp:sp modelId="{0828AA7A-BF62-4DBD-8C8E-8D5DADBCB912}">
      <dsp:nvSpPr>
        <dsp:cNvPr id="0" name=""/>
        <dsp:cNvSpPr/>
      </dsp:nvSpPr>
      <dsp:spPr>
        <a:xfrm>
          <a:off x="3466466" y="2942790"/>
          <a:ext cx="3138181" cy="1569090"/>
        </a:xfrm>
        <a:prstGeom prst="roundRect">
          <a:avLst/>
        </a:prstGeom>
        <a:solidFill>
          <a:srgbClr val="33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MRRFEU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(komunikacija s Europskom komisijom, resornom upravom za EUSF)</a:t>
          </a:r>
          <a:endParaRPr lang="en-US" sz="2000" kern="1200" dirty="0"/>
        </a:p>
      </dsp:txBody>
      <dsp:txXfrm>
        <a:off x="3543063" y="3019387"/>
        <a:ext cx="2984987" cy="1415896"/>
      </dsp:txXfrm>
    </dsp:sp>
    <dsp:sp modelId="{25D6D5C0-285C-4958-8A07-1FD6B63B6AE0}">
      <dsp:nvSpPr>
        <dsp:cNvPr id="0" name=""/>
        <dsp:cNvSpPr/>
      </dsp:nvSpPr>
      <dsp:spPr>
        <a:xfrm>
          <a:off x="69283" y="2942790"/>
          <a:ext cx="3138181" cy="1569090"/>
        </a:xfrm>
        <a:prstGeom prst="roundRect">
          <a:avLst/>
        </a:prstGeom>
        <a:solidFill>
          <a:srgbClr val="33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kern="1200" dirty="0"/>
            <a:t>Radna</a:t>
          </a:r>
          <a:r>
            <a:rPr lang="hr-HR" sz="2000" kern="1200" baseline="0" dirty="0"/>
            <a:t> skupina</a:t>
          </a:r>
          <a:endParaRPr lang="en-US" sz="2000" kern="1200" dirty="0"/>
        </a:p>
      </dsp:txBody>
      <dsp:txXfrm>
        <a:off x="145880" y="3019387"/>
        <a:ext cx="2984987" cy="1415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B85C8-D673-4D2F-B882-61EA4A888FE9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490CD-D21C-43C9-A1D7-9E648BF12E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45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490CD-D21C-43C9-A1D7-9E648BF12E16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038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meetings: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121 companies;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 local gov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 education &amp; innovation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CSOs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Delivered 4 Outputs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A396D6-509D-4D9A-9E43-E6C61B17AB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615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 meetings: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121 companies;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 local gov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34 education &amp; innovation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CSOs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Delivered 4 Outputs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A396D6-509D-4D9A-9E43-E6C61B17AB8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61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490CD-D21C-43C9-A1D7-9E648BF12E16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90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51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99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99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2"/>
            <a:ext cx="1352549" cy="1895475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7"/>
            <a:ext cx="11252869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70" y="1460502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70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19D8A-0AB2-4D63-A829-354E806E3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10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555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951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674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01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24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128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04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900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7E1CB-C9B1-4764-B8A2-765782664E34}" type="datetimeFigureOut">
              <a:rPr lang="hr-HR" smtClean="0"/>
              <a:t>19.5.2020.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AC361-4977-4129-B44A-D9C529A4D3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257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u2020.h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fondsolidarnosticovid@miz.h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fondsolidarnosticovid@miz.h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ec.europa.eu/info/live-work-travel-eu/health/coronavirus-response/economy_hr&amp;psig=AOvVaw13qPeamcKh2M7bBRAqCdQP&amp;ust=1588157374060000&amp;source=images&amp;cd=vfe&amp;ved=0CAIQjRxqFwoTCPjKy7b5iukCFQAAAAAdAAAAABAJ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975" y="2131766"/>
            <a:ext cx="9446821" cy="2387600"/>
          </a:xfrm>
        </p:spPr>
        <p:txBody>
          <a:bodyPr>
            <a:noAutofit/>
          </a:bodyPr>
          <a:lstStyle/>
          <a:p>
            <a:r>
              <a:rPr lang="hr-HR" sz="4000" b="1" dirty="0">
                <a:solidFill>
                  <a:schemeClr val="accent5">
                    <a:lumMod val="75000"/>
                  </a:schemeClr>
                </a:solidFill>
              </a:rPr>
              <a:t>KORIŠTENJE EU FONDA SOLIDARNOSTI ZA ZDRAVSTVENU KRIZU UZROKOVANU PANDEMIJOM VIRUSA COVID 19</a:t>
            </a:r>
            <a:br>
              <a:rPr lang="hr-HR" sz="40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hr-HR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56" y="319088"/>
            <a:ext cx="29718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634" y="319087"/>
            <a:ext cx="222068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c.europa.eu/regional_policy/images/news/eu_solidarity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010" y="230188"/>
            <a:ext cx="1472541" cy="1076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483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834" y="293873"/>
            <a:ext cx="10515600" cy="1325563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Prihvatljivost troškova osoblja hitnih službi i javne uprave 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sz="2600" dirty="0"/>
              <a:t>Prihvatljivi su troškovi osoblja hitnih službi i javne uprave koji su nastali izvan izvođenja uobičajenih aktivnosti i strogo su vezani uz hitno reagiranje na situaciju uslijed COVID-19 </a:t>
            </a:r>
            <a:r>
              <a:rPr lang="hr-HR" sz="2600" dirty="0" err="1"/>
              <a:t>pandemije</a:t>
            </a:r>
            <a:r>
              <a:rPr lang="hr-HR" sz="2600" dirty="0"/>
              <a:t> </a:t>
            </a:r>
            <a:r>
              <a:rPr lang="hr-HR" sz="2600" i="1" dirty="0"/>
              <a:t>(primjerice: plaća redovnog državnog službenika ne može biti prihvatljiva ako se ona ionako isplaćuje neovisno o vanrednom stanju dok su prihvatljivi troškovi plaće dodatnog osoblja ili naknade za volontere zaposlene posebno za rješavanje u hitnim slučajevima)</a:t>
            </a:r>
          </a:p>
          <a:p>
            <a:pPr lvl="0" algn="just"/>
            <a:r>
              <a:rPr lang="hr-HR" sz="2600" dirty="0"/>
              <a:t>Dodatak na plaću zbog povećanog rizika radnih uvjeta, a u svrhu povećanja plaća liječnika, medicinskih sestara i drugog medicinskog osoblja koji rade u posebnim uvjetima je prihvatljiv izdatak pod uvjetom da je ovaj trošak strogo i isključivo vezan uz reagiranje u izvanrednim situacijama (i primjenjiv je samo u hitnom razdoblju)</a:t>
            </a:r>
          </a:p>
          <a:p>
            <a:endParaRPr lang="hr-HR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312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Kako se propis primjenjuje na privatni sektor?</a:t>
            </a:r>
            <a:endParaRPr lang="hr-H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81"/>
            <a:ext cx="10515600" cy="4098781"/>
          </a:xfrm>
        </p:spPr>
        <p:txBody>
          <a:bodyPr/>
          <a:lstStyle/>
          <a:p>
            <a:pPr algn="just"/>
            <a:r>
              <a:rPr lang="hr-HR" dirty="0"/>
              <a:t>U okviru EU Fonda solidarnosti prihvatljivi su samo troškovi javnog sektora</a:t>
            </a:r>
          </a:p>
          <a:p>
            <a:pPr algn="just"/>
            <a:r>
              <a:rPr lang="hr-HR" dirty="0"/>
              <a:t>Ako se izdaci privatnih zdravstvenih i/ili znanstveno-istraživačkih organizacija vezanih uz COVID-19 javni poticaj (državna potpora), onda isto spadaju u javni rashod. U suprotnom, privatni troškovi nisu prihvatljivi.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2570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27F934A-AD69-4020-AE06-2D5E51FC9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0233"/>
            <a:ext cx="12192000" cy="45719"/>
          </a:xfrm>
          <a:prstGeom prst="rect">
            <a:avLst/>
          </a:prstGeom>
          <a:solidFill>
            <a:srgbClr val="056C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CFE7A32-1722-4BB5-AA9C-8772B20C13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9053331"/>
              </p:ext>
            </p:extLst>
          </p:nvPr>
        </p:nvGraphicFramePr>
        <p:xfrm>
          <a:off x="2707574" y="1294410"/>
          <a:ext cx="6673932" cy="4512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2D34872D-2B5A-4E71-A18B-E41F31FD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006" y="260669"/>
            <a:ext cx="11734132" cy="468395"/>
          </a:xfrm>
        </p:spPr>
        <p:txBody>
          <a:bodyPr>
            <a:noAutofit/>
          </a:bodyPr>
          <a:lstStyle/>
          <a:p>
            <a:r>
              <a:rPr lang="hr-HR" sz="3600" b="1" dirty="0">
                <a:solidFill>
                  <a:srgbClr val="333399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 proces pripreme Zahtjeva će biti uključeni…</a:t>
            </a:r>
            <a:endParaRPr lang="en-US" sz="3600" b="1" dirty="0">
              <a:solidFill>
                <a:srgbClr val="333399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480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D6D9CCBA-3A24-4B55-BFAD-729D6D1B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869" y="301627"/>
            <a:ext cx="11734132" cy="468395"/>
          </a:xfrm>
        </p:spPr>
        <p:txBody>
          <a:bodyPr>
            <a:noAutofit/>
          </a:bodyPr>
          <a:lstStyle/>
          <a:p>
            <a:r>
              <a:rPr lang="hr-HR" sz="3600" b="1" dirty="0">
                <a:solidFill>
                  <a:srgbClr val="333399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Sastav i uloga Radne skupine </a:t>
            </a:r>
            <a:endParaRPr lang="en-US" sz="3600" b="1" dirty="0">
              <a:solidFill>
                <a:srgbClr val="333399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7F934A-AD69-4020-AE06-2D5E51FC9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0233"/>
            <a:ext cx="12192000" cy="45719"/>
          </a:xfrm>
          <a:prstGeom prst="rect">
            <a:avLst/>
          </a:prstGeom>
          <a:solidFill>
            <a:srgbClr val="056C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77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DB097-2706-43A7-A057-4DB76B07609A}"/>
              </a:ext>
            </a:extLst>
          </p:cNvPr>
          <p:cNvSpPr/>
          <p:nvPr/>
        </p:nvSpPr>
        <p:spPr>
          <a:xfrm>
            <a:off x="3719613" y="2395485"/>
            <a:ext cx="7745559" cy="6857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377"/>
            <a:r>
              <a:rPr lang="hr-HR" sz="1600" kern="0" dirty="0">
                <a:solidFill>
                  <a:prstClr val="black"/>
                </a:solidFill>
                <a:latin typeface="Calibri"/>
                <a:ea typeface="Arial" charset="0"/>
                <a:cs typeface="Arial" charset="0"/>
              </a:rPr>
              <a:t>Resorna tijela državne uprave i JLP(R)S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7E77A2-CE80-4A33-A721-C0CCEA9FEF3A}"/>
              </a:ext>
            </a:extLst>
          </p:cNvPr>
          <p:cNvSpPr/>
          <p:nvPr/>
        </p:nvSpPr>
        <p:spPr>
          <a:xfrm>
            <a:off x="3400512" y="2395485"/>
            <a:ext cx="276685" cy="685799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113E8D-B209-434C-8B24-BD5707F11AA2}"/>
              </a:ext>
            </a:extLst>
          </p:cNvPr>
          <p:cNvSpPr/>
          <p:nvPr/>
        </p:nvSpPr>
        <p:spPr>
          <a:xfrm>
            <a:off x="3400503" y="3117569"/>
            <a:ext cx="276687" cy="685799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A70CEF-7479-450B-B652-EBD25E6A3AAD}"/>
              </a:ext>
            </a:extLst>
          </p:cNvPr>
          <p:cNvSpPr/>
          <p:nvPr/>
        </p:nvSpPr>
        <p:spPr>
          <a:xfrm>
            <a:off x="3719603" y="3839653"/>
            <a:ext cx="7745567" cy="6857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377"/>
            <a:r>
              <a:rPr lang="hr-HR" sz="1600" kern="0" dirty="0">
                <a:solidFill>
                  <a:prstClr val="black"/>
                </a:solidFill>
                <a:latin typeface="Calibri"/>
                <a:ea typeface="Arial" charset="0"/>
                <a:cs typeface="Arial" charset="0"/>
              </a:rPr>
              <a:t>Predstavnici civilne zaštite i znanstveno-istraživačkog sektora iz područja zdravstva (medicinski fakulteti, zdravstvena veleučilišta, instituti) i ostali dionici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64DA72-93D7-4854-80AD-E8D4FE4B76AE}"/>
              </a:ext>
            </a:extLst>
          </p:cNvPr>
          <p:cNvSpPr/>
          <p:nvPr/>
        </p:nvSpPr>
        <p:spPr>
          <a:xfrm>
            <a:off x="3400502" y="3839653"/>
            <a:ext cx="276687" cy="685799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F8CD92-7BEA-447A-9885-B1F43806ED6C}"/>
              </a:ext>
            </a:extLst>
          </p:cNvPr>
          <p:cNvSpPr/>
          <p:nvPr/>
        </p:nvSpPr>
        <p:spPr>
          <a:xfrm>
            <a:off x="5962725" y="1753403"/>
            <a:ext cx="5502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377"/>
            <a:r>
              <a:rPr lang="hr-HR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Članovi Radne skupine: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4797086-B3FD-4E1B-8278-3F7798D2E7DB}"/>
              </a:ext>
            </a:extLst>
          </p:cNvPr>
          <p:cNvGrpSpPr/>
          <p:nvPr/>
        </p:nvGrpSpPr>
        <p:grpSpPr>
          <a:xfrm rot="5400000">
            <a:off x="1021937" y="1577972"/>
            <a:ext cx="1282739" cy="1282739"/>
            <a:chOff x="723631" y="2162897"/>
            <a:chExt cx="818696" cy="818696"/>
          </a:xfrm>
        </p:grpSpPr>
        <p:sp>
          <p:nvSpPr>
            <p:cNvPr id="19" name="Teardrop 18">
              <a:extLst>
                <a:ext uri="{FF2B5EF4-FFF2-40B4-BE49-F238E27FC236}">
                  <a16:creationId xmlns:a16="http://schemas.microsoft.com/office/drawing/2014/main" id="{28CE1D72-2662-4513-AE15-35A370821151}"/>
                </a:ext>
              </a:extLst>
            </p:cNvPr>
            <p:cNvSpPr/>
            <p:nvPr/>
          </p:nvSpPr>
          <p:spPr>
            <a:xfrm rot="18900000">
              <a:off x="723631" y="2162897"/>
              <a:ext cx="818696" cy="818696"/>
            </a:xfrm>
            <a:prstGeom prst="teardrop">
              <a:avLst/>
            </a:prstGeom>
            <a:solidFill>
              <a:srgbClr val="33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hr-HR">
                <a:solidFill>
                  <a:srgbClr val="333399"/>
                </a:solidFill>
                <a:latin typeface="Calibri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3CD1D47-ECD0-44FF-8CA4-ACCA64D0A3F6}"/>
                </a:ext>
              </a:extLst>
            </p:cNvPr>
            <p:cNvSpPr/>
            <p:nvPr/>
          </p:nvSpPr>
          <p:spPr>
            <a:xfrm>
              <a:off x="790575" y="2228850"/>
              <a:ext cx="671536" cy="6715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hr-HR">
                <a:solidFill>
                  <a:srgbClr val="333399"/>
                </a:solidFill>
                <a:latin typeface="Calibri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510B2BC-0D4A-4C44-BAC9-2E4BDEB9395E}"/>
              </a:ext>
            </a:extLst>
          </p:cNvPr>
          <p:cNvCxnSpPr>
            <a:cxnSpLocks/>
          </p:cNvCxnSpPr>
          <p:nvPr/>
        </p:nvCxnSpPr>
        <p:spPr>
          <a:xfrm>
            <a:off x="2607391" y="2171459"/>
            <a:ext cx="8857779" cy="0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87EC74B-E3C7-4E54-A283-417E0FDD9786}"/>
              </a:ext>
            </a:extLst>
          </p:cNvPr>
          <p:cNvGrpSpPr/>
          <p:nvPr/>
        </p:nvGrpSpPr>
        <p:grpSpPr>
          <a:xfrm rot="5400000">
            <a:off x="1058988" y="4479419"/>
            <a:ext cx="1282739" cy="1282739"/>
            <a:chOff x="723631" y="2162897"/>
            <a:chExt cx="818696" cy="818696"/>
          </a:xfrm>
          <a:solidFill>
            <a:srgbClr val="333399"/>
          </a:solidFill>
        </p:grpSpPr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4A9694F1-60BA-4C29-A055-EFF4C4CA68C8}"/>
                </a:ext>
              </a:extLst>
            </p:cNvPr>
            <p:cNvSpPr/>
            <p:nvPr/>
          </p:nvSpPr>
          <p:spPr>
            <a:xfrm rot="18900000">
              <a:off x="723631" y="2162897"/>
              <a:ext cx="818696" cy="818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hr-HR">
                <a:solidFill>
                  <a:srgbClr val="00803F"/>
                </a:solidFill>
                <a:latin typeface="Calibri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82E8128-85C5-40CD-8CCB-19A4D961A97A}"/>
                </a:ext>
              </a:extLst>
            </p:cNvPr>
            <p:cNvSpPr/>
            <p:nvPr/>
          </p:nvSpPr>
          <p:spPr>
            <a:xfrm>
              <a:off x="790575" y="2228850"/>
              <a:ext cx="671536" cy="67153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hr-HR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6EB027A0-ED09-4C1D-ACCE-186367AB7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390" y="4727435"/>
            <a:ext cx="765549" cy="765549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90E298-494C-49EC-B783-5CA28A70092D}"/>
              </a:ext>
            </a:extLst>
          </p:cNvPr>
          <p:cNvCxnSpPr>
            <a:cxnSpLocks/>
          </p:cNvCxnSpPr>
          <p:nvPr/>
        </p:nvCxnSpPr>
        <p:spPr>
          <a:xfrm>
            <a:off x="2607389" y="5110209"/>
            <a:ext cx="8857771" cy="17115"/>
          </a:xfrm>
          <a:prstGeom prst="line">
            <a:avLst/>
          </a:prstGeom>
          <a:ln w="127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E7241ED-2917-445B-801C-F220CD28EB22}"/>
              </a:ext>
            </a:extLst>
          </p:cNvPr>
          <p:cNvSpPr/>
          <p:nvPr/>
        </p:nvSpPr>
        <p:spPr>
          <a:xfrm>
            <a:off x="4631533" y="4665660"/>
            <a:ext cx="6833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14377"/>
            <a:r>
              <a:rPr lang="hr-HR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</a:rPr>
              <a:t>Uloga Radne skupine:</a:t>
            </a:r>
          </a:p>
        </p:txBody>
      </p:sp>
      <p:pic>
        <p:nvPicPr>
          <p:cNvPr id="31" name="Picture 2" descr="Slikovni rezultat za group of people vectors">
            <a:extLst>
              <a:ext uri="{FF2B5EF4-FFF2-40B4-BE49-F238E27FC236}">
                <a16:creationId xmlns:a16="http://schemas.microsoft.com/office/drawing/2014/main" id="{E69CE12E-17D5-4556-AADA-93D3C3E45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4" t="20747" r="16355" b="25916"/>
          <a:stretch/>
        </p:blipFill>
        <p:spPr bwMode="auto">
          <a:xfrm>
            <a:off x="1333389" y="1931952"/>
            <a:ext cx="668571" cy="52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BBBA5D0-6F4D-4C8B-B64B-78A0398B3FE8}"/>
              </a:ext>
            </a:extLst>
          </p:cNvPr>
          <p:cNvSpPr/>
          <p:nvPr/>
        </p:nvSpPr>
        <p:spPr>
          <a:xfrm>
            <a:off x="3719603" y="5184595"/>
            <a:ext cx="7745557" cy="116939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marL="342891" indent="-342891" defTabSz="914377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hr-HR" sz="1600" kern="0" dirty="0">
                <a:solidFill>
                  <a:prstClr val="black"/>
                </a:solidFill>
                <a:latin typeface="Calibri"/>
                <a:ea typeface="Arial" charset="0"/>
                <a:cs typeface="Arial" charset="0"/>
              </a:rPr>
              <a:t>Prikupljanje podataka potrebnih za izradu Zahtjeva za dobivanje pomoći iz Fonda solidarnosti Europske unije i procjene troškova u okviru prihvatljivih aktivnosti 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6579DF-5CBB-42D7-8127-9CED5975A30D}"/>
              </a:ext>
            </a:extLst>
          </p:cNvPr>
          <p:cNvSpPr/>
          <p:nvPr/>
        </p:nvSpPr>
        <p:spPr>
          <a:xfrm>
            <a:off x="3400502" y="5184596"/>
            <a:ext cx="276685" cy="1232457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A70CEF-7479-450B-B652-EBD25E6A3AAD}"/>
              </a:ext>
            </a:extLst>
          </p:cNvPr>
          <p:cNvSpPr/>
          <p:nvPr/>
        </p:nvSpPr>
        <p:spPr>
          <a:xfrm>
            <a:off x="3719593" y="3159851"/>
            <a:ext cx="7745567" cy="6857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defTabSz="914377"/>
            <a:r>
              <a:rPr lang="hr-HR" sz="1600" kern="0" dirty="0">
                <a:solidFill>
                  <a:prstClr val="black"/>
                </a:solidFill>
                <a:latin typeface="Calibri"/>
                <a:ea typeface="Arial" charset="0"/>
                <a:cs typeface="Arial" charset="0"/>
              </a:rPr>
              <a:t>Ravnatelji kliničkih bolničkih centara i predstavnici ostalih zdravstvenih ustanova (kliničkih bolnica, klinika, općih i specijalnih bolnica, lječilišta, domova zdravlja i zavoda)</a:t>
            </a:r>
          </a:p>
        </p:txBody>
      </p:sp>
    </p:spTree>
    <p:extLst>
      <p:ext uri="{BB962C8B-B14F-4D97-AF65-F5344CB8AC3E}">
        <p14:creationId xmlns:p14="http://schemas.microsoft.com/office/powerpoint/2010/main" val="215738756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157" y="-105599"/>
            <a:ext cx="9500260" cy="1031875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chemeClr val="accent5">
                    <a:lumMod val="75000"/>
                  </a:schemeClr>
                </a:solidFill>
              </a:rPr>
              <a:t>Prijedlog hodograma aktivnosti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01918160"/>
              </p:ext>
            </p:extLst>
          </p:nvPr>
        </p:nvGraphicFramePr>
        <p:xfrm>
          <a:off x="337350" y="771896"/>
          <a:ext cx="11434439" cy="590983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923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3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813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Aktivnost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Nadležno tijelo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Rok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078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Sastanak</a:t>
                      </a:r>
                      <a:r>
                        <a:rPr lang="hr-HR" sz="1400" baseline="0" dirty="0"/>
                        <a:t> sa zdravstvenim sektorom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Ministarstvo zdravstva u suradnji</a:t>
                      </a:r>
                      <a:r>
                        <a:rPr lang="hr-HR" sz="1400" baseline="0" dirty="0"/>
                        <a:t> s MRRFEU-om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13.</a:t>
                      </a:r>
                      <a:r>
                        <a:rPr lang="hr-HR" sz="1400" baseline="0" dirty="0"/>
                        <a:t>05.2020. 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Sastanak s resornim tijelima državne uprave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Ministarstvo zdravstva u suradnji</a:t>
                      </a:r>
                      <a:r>
                        <a:rPr lang="hr-HR" sz="1400" baseline="0" dirty="0"/>
                        <a:t> s MRRFEU-om</a:t>
                      </a:r>
                      <a:endParaRPr lang="hr-HR" sz="1400" dirty="0"/>
                    </a:p>
                    <a:p>
                      <a:pPr algn="ctr"/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15.05.2020.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Sastanak s</a:t>
                      </a:r>
                      <a:r>
                        <a:rPr lang="hr-HR" sz="1400" baseline="0" dirty="0"/>
                        <a:t> JLP(R)S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/>
                        <a:t>Ministarstvo zdravstva u suradnji</a:t>
                      </a:r>
                      <a:r>
                        <a:rPr lang="hr-HR" sz="1400" baseline="0"/>
                        <a:t> s MRRFEU-om</a:t>
                      </a:r>
                      <a:endParaRPr lang="hr-HR" sz="1400"/>
                    </a:p>
                    <a:p>
                      <a:pPr algn="ctr"/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19.05.2020.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75247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Prikupljanje</a:t>
                      </a:r>
                      <a:r>
                        <a:rPr lang="hr-HR" sz="1400" baseline="0" dirty="0"/>
                        <a:t> podataka o provedenim/planiranim aktivnostima i troškovima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Dionici</a:t>
                      </a:r>
                      <a:r>
                        <a:rPr lang="hr-HR" sz="1400" baseline="0" dirty="0"/>
                        <a:t> sastanaka 13.05./15.05./19.05.2020.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18.05.2020. /20.05.2020.</a:t>
                      </a:r>
                    </a:p>
                    <a:p>
                      <a:pPr algn="ctr"/>
                      <a:r>
                        <a:rPr lang="hr-HR" sz="1400" dirty="0"/>
                        <a:t>/22.05.2020.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231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Objedinjavanje podataka i inicijalni nalazi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Ministarstvo</a:t>
                      </a:r>
                      <a:r>
                        <a:rPr lang="hr-HR" sz="1400" baseline="0" dirty="0"/>
                        <a:t> zdravstva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22.05.2020.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2. sastanak Radne skupine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Ministarstvo zdravstva u suradnji</a:t>
                      </a:r>
                      <a:r>
                        <a:rPr lang="hr-HR" sz="1400" baseline="0" dirty="0"/>
                        <a:t> s MRRFEU-om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25.05.2020.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Izrada</a:t>
                      </a:r>
                      <a:r>
                        <a:rPr lang="hr-HR" sz="1400" baseline="0" dirty="0"/>
                        <a:t> Zahtjeva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Ministarstvo zdravstva u</a:t>
                      </a:r>
                      <a:r>
                        <a:rPr lang="hr-HR" sz="1400" baseline="0" dirty="0"/>
                        <a:t> suradnji s članovima radne skupine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                  29.05.2020.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3.</a:t>
                      </a:r>
                      <a:r>
                        <a:rPr lang="hr-HR" sz="1400" baseline="0" dirty="0"/>
                        <a:t> Sastanak Radne skupine </a:t>
                      </a:r>
                      <a:endParaRPr lang="hr-HR" sz="1400" dirty="0"/>
                    </a:p>
                    <a:p>
                      <a:pPr algn="ctr"/>
                      <a:r>
                        <a:rPr lang="hr-HR" sz="1400" dirty="0"/>
                        <a:t>(prezentacija</a:t>
                      </a:r>
                      <a:r>
                        <a:rPr lang="hr-HR" sz="1400" baseline="0" dirty="0"/>
                        <a:t> </a:t>
                      </a:r>
                      <a:r>
                        <a:rPr lang="hr-HR" sz="1400" dirty="0"/>
                        <a:t>Zahtjeva</a:t>
                      </a:r>
                      <a:r>
                        <a:rPr lang="hr-HR" sz="1400" baseline="0" dirty="0"/>
                        <a:t> i odobrenje istog)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/>
                        <a:t>Ministarstvo zdravstva u suradnji</a:t>
                      </a:r>
                      <a:r>
                        <a:rPr lang="hr-HR" sz="1400" baseline="0" dirty="0"/>
                        <a:t> s MRRFEU-om</a:t>
                      </a:r>
                      <a:endParaRPr lang="hr-HR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  01</a:t>
                      </a:r>
                      <a:r>
                        <a:rPr lang="hr-HR" sz="1400" baseline="0" dirty="0"/>
                        <a:t> </a:t>
                      </a:r>
                      <a:r>
                        <a:rPr lang="hr-HR" sz="1400" dirty="0"/>
                        <a:t>.06.2020.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984"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>
                          <a:solidFill>
                            <a:srgbClr val="FF0000"/>
                          </a:solidFill>
                        </a:rPr>
                        <a:t>Slanje inicijalnog</a:t>
                      </a:r>
                      <a:r>
                        <a:rPr lang="hr-HR" sz="1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HR" sz="1400" b="1" dirty="0">
                          <a:solidFill>
                            <a:srgbClr val="FF0000"/>
                          </a:solidFill>
                        </a:rPr>
                        <a:t>Zahtjeva Europskoj komisiji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>
                          <a:solidFill>
                            <a:srgbClr val="FF0000"/>
                          </a:solidFill>
                        </a:rPr>
                        <a:t>Ministarstvo</a:t>
                      </a:r>
                      <a:r>
                        <a:rPr lang="hr-HR" sz="1400" b="1" baseline="0" dirty="0">
                          <a:solidFill>
                            <a:srgbClr val="FF0000"/>
                          </a:solidFill>
                        </a:rPr>
                        <a:t> regionalnoga razvoja i fondova EU</a:t>
                      </a:r>
                      <a:endParaRPr lang="hr-H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 dirty="0">
                          <a:solidFill>
                            <a:srgbClr val="FF0000"/>
                          </a:solidFill>
                        </a:rPr>
                        <a:t>Najkasnije</a:t>
                      </a:r>
                      <a:r>
                        <a:rPr lang="hr-HR" sz="1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HR" sz="1400" b="1" dirty="0">
                          <a:solidFill>
                            <a:srgbClr val="FF0000"/>
                          </a:solidFill>
                        </a:rPr>
                        <a:t>03.06.2020.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Izrada</a:t>
                      </a:r>
                      <a:r>
                        <a:rPr lang="hr-HR" sz="1400" baseline="0" dirty="0"/>
                        <a:t> cjelokupnog Zahtjeva </a:t>
                      </a:r>
                      <a:r>
                        <a:rPr lang="hr-HR" sz="1400" dirty="0"/>
                        <a:t>sa popratnom dokumentacijom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Ministarstvo</a:t>
                      </a:r>
                      <a:r>
                        <a:rPr lang="hr-HR" sz="1400" baseline="0" dirty="0"/>
                        <a:t> zdravstva u suradnji s članovima radne skupine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12. 06. 2020.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485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Po potrebi dorada nacrta Zahtjeva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Radna skupina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18.06.2020.</a:t>
                      </a:r>
                      <a:r>
                        <a:rPr lang="hr-HR" sz="1400" baseline="0" dirty="0"/>
                        <a:t> </a:t>
                      </a:r>
                      <a:endParaRPr lang="hr-H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485"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Slanje cjelokupnog</a:t>
                      </a:r>
                      <a:r>
                        <a:rPr lang="hr-HR" sz="1400" baseline="0" dirty="0"/>
                        <a:t> Zahtjeva </a:t>
                      </a:r>
                      <a:r>
                        <a:rPr lang="hr-HR" sz="1400" baseline="0"/>
                        <a:t>Europskoj komisiji</a:t>
                      </a:r>
                      <a:endParaRPr lang="hr-HR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Ministarstvo</a:t>
                      </a:r>
                      <a:r>
                        <a:rPr lang="hr-HR" sz="1400" baseline="0" dirty="0"/>
                        <a:t> regionalnoga razvoja i fondova EU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/>
                        <a:t>19.06.2020.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68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2060"/>
                </a:solidFill>
              </a:rPr>
              <a:t>Prikupljanje podataka o provedenim/planiranim aktivnostima i troškovima kao odgovor na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870" y="1460502"/>
            <a:ext cx="11253740" cy="5011550"/>
          </a:xfrm>
        </p:spPr>
        <p:txBody>
          <a:bodyPr>
            <a:normAutofit fontScale="70000" lnSpcReduction="20000"/>
          </a:bodyPr>
          <a:lstStyle/>
          <a:p>
            <a:r>
              <a:rPr lang="hr-HR" dirty="0">
                <a:solidFill>
                  <a:schemeClr val="tx1"/>
                </a:solidFill>
              </a:rPr>
              <a:t>Predstavnici jedinica lokalne i područne (regionalne) samouprave do</a:t>
            </a:r>
            <a:r>
              <a:rPr lang="hr-HR" b="1" dirty="0">
                <a:solidFill>
                  <a:schemeClr val="tx1"/>
                </a:solidFill>
              </a:rPr>
              <a:t> 22. svibnja 2020. godine do 12.00 </a:t>
            </a:r>
            <a:r>
              <a:rPr lang="hr-HR" dirty="0">
                <a:solidFill>
                  <a:schemeClr val="tx1"/>
                </a:solidFill>
              </a:rPr>
              <a:t>trebaju Ministarstvu zdravstva dostaviti ispunjeni obrazac sa pregledom provedenih/planiranih aktivnosti i troškova nastalih kao odgovor na epidemiju virusom COVID-19</a:t>
            </a:r>
          </a:p>
          <a:p>
            <a:r>
              <a:rPr lang="hr-HR" b="1" dirty="0">
                <a:solidFill>
                  <a:schemeClr val="tx1"/>
                </a:solidFill>
              </a:rPr>
              <a:t>Jedinice lokalne i područne (regionalne) samouprave u obrascu objedinjavaju podatke za sve svoje organizacijske jedinice te javna tijela i javna poduzeća iz svoje nadležnosti </a:t>
            </a:r>
          </a:p>
          <a:p>
            <a:r>
              <a:rPr lang="hr-HR" dirty="0">
                <a:solidFill>
                  <a:schemeClr val="tx1"/>
                </a:solidFill>
              </a:rPr>
              <a:t>U obrascu naznačuju sve </a:t>
            </a:r>
            <a:r>
              <a:rPr lang="hr-HR" b="1" dirty="0">
                <a:solidFill>
                  <a:schemeClr val="tx1"/>
                </a:solidFill>
              </a:rPr>
              <a:t>stvarne troškove</a:t>
            </a:r>
            <a:r>
              <a:rPr lang="hr-HR" dirty="0">
                <a:solidFill>
                  <a:schemeClr val="tx1"/>
                </a:solidFill>
              </a:rPr>
              <a:t> koji će nastati do dana podnošenja zahtjeva, plus </a:t>
            </a:r>
            <a:r>
              <a:rPr lang="hr-HR" b="1" dirty="0">
                <a:solidFill>
                  <a:schemeClr val="tx1"/>
                </a:solidFill>
              </a:rPr>
              <a:t>vjerojatnu procjenu rashoda</a:t>
            </a:r>
            <a:r>
              <a:rPr lang="hr-HR" dirty="0">
                <a:solidFill>
                  <a:schemeClr val="tx1"/>
                </a:solidFill>
              </a:rPr>
              <a:t> do kraja četveromjesečnog razdoblja (do 10. srpnja 2020. godine)</a:t>
            </a:r>
          </a:p>
          <a:p>
            <a:r>
              <a:rPr lang="hr-HR" dirty="0">
                <a:solidFill>
                  <a:schemeClr val="tx1"/>
                </a:solidFill>
              </a:rPr>
              <a:t>U obrascu je potrebno naznačiti ako je neka od tih aktivnosti/troškova financirana iz ESI fondova ili drugih programa/inicijativa Europske unije (kako ne bi došlo do duplog financiranja)</a:t>
            </a:r>
          </a:p>
          <a:p>
            <a:r>
              <a:rPr lang="hr-HR" dirty="0">
                <a:solidFill>
                  <a:schemeClr val="tx1"/>
                </a:solidFill>
              </a:rPr>
              <a:t>Temeljem dostavljenih obrazaca Ministarstvo zdravstva će u suradnji s MRRFEU pristupiti izradi Zahtjeva za dodjelu financijskih sredstava iz EU Fonda solidarnosti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56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25718"/>
            <a:ext cx="9144000" cy="2387600"/>
          </a:xfrm>
        </p:spPr>
        <p:txBody>
          <a:bodyPr/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Hvala na pažnji!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962844"/>
            <a:ext cx="9144000" cy="2387599"/>
          </a:xfrm>
        </p:spPr>
        <p:txBody>
          <a:bodyPr>
            <a:normAutofit/>
          </a:bodyPr>
          <a:lstStyle/>
          <a:p>
            <a:endParaRPr lang="hr-HR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Prezentacija i obrazac biti će vam dostavljeni nakon sastanka.</a:t>
            </a:r>
          </a:p>
          <a:p>
            <a:endParaRPr lang="hr-HR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Sva dodatna pitanja možete uputiti na e-mail adresu</a:t>
            </a:r>
          </a:p>
          <a:p>
            <a:r>
              <a:rPr lang="hr-HR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fondsolidarnosticovid@miz.hr</a:t>
            </a:r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329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E8B1-DC71-A843-9FDA-9C89F3D3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307AD7"/>
                </a:solidFill>
                <a:latin typeface="Helvetica" pitchFamily="2" charset="0"/>
              </a:rPr>
              <a:t>Sudjelovanje na sastanku</a:t>
            </a:r>
            <a:endParaRPr lang="x-none" dirty="0">
              <a:solidFill>
                <a:srgbClr val="307AD7"/>
              </a:solidFill>
              <a:latin typeface="Helvetica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C8E2A49-28F4-4F45-9E8F-675373D56608}"/>
              </a:ext>
            </a:extLst>
          </p:cNvPr>
          <p:cNvCxnSpPr>
            <a:cxnSpLocks/>
          </p:cNvCxnSpPr>
          <p:nvPr/>
        </p:nvCxnSpPr>
        <p:spPr>
          <a:xfrm>
            <a:off x="662609" y="412288"/>
            <a:ext cx="0" cy="806912"/>
          </a:xfrm>
          <a:prstGeom prst="line">
            <a:avLst/>
          </a:prstGeom>
          <a:ln w="76200">
            <a:solidFill>
              <a:srgbClr val="307AD7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FDAF03E-6D44-2B45-9082-D0EF446C0F6E}"/>
              </a:ext>
            </a:extLst>
          </p:cNvPr>
          <p:cNvSpPr/>
          <p:nvPr/>
        </p:nvSpPr>
        <p:spPr>
          <a:xfrm>
            <a:off x="659616" y="4502335"/>
            <a:ext cx="27350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Isključite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mikrofon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kameru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94B5A02-63FF-D144-A196-823C9B3B565E}"/>
              </a:ext>
            </a:extLst>
          </p:cNvPr>
          <p:cNvGrpSpPr/>
          <p:nvPr/>
        </p:nvGrpSpPr>
        <p:grpSpPr>
          <a:xfrm>
            <a:off x="3717091" y="4114692"/>
            <a:ext cx="4656406" cy="1827960"/>
            <a:chOff x="2616139" y="2088623"/>
            <a:chExt cx="4656406" cy="182796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AEFF218-624A-9244-8BAD-DBDB72B5E2D8}"/>
                </a:ext>
              </a:extLst>
            </p:cNvPr>
            <p:cNvSpPr/>
            <p:nvPr/>
          </p:nvSpPr>
          <p:spPr>
            <a:xfrm>
              <a:off x="3615427" y="2697943"/>
              <a:ext cx="3284744" cy="12186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8F576E2-E764-A348-B7A5-3E2164DCEE2B}"/>
                </a:ext>
              </a:extLst>
            </p:cNvPr>
            <p:cNvSpPr txBox="1"/>
            <p:nvPr/>
          </p:nvSpPr>
          <p:spPr>
            <a:xfrm>
              <a:off x="2616139" y="2088623"/>
              <a:ext cx="4656406" cy="12186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0" numCol="1" spcCol="1270" anchor="t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oristite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chat za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postavljanje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pitanja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tijekom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sastanka</a:t>
              </a:r>
              <a:r>
                <a:rPr lang="hr-HR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i 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e-mail adresu: </a:t>
              </a:r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2400" dirty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fondsolidarnosticovid@miz.hr</a:t>
              </a:r>
              <a:r>
                <a:rPr lang="hr-HR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C049B5-FC19-DD42-9E79-315EDF490296}"/>
              </a:ext>
            </a:extLst>
          </p:cNvPr>
          <p:cNvGrpSpPr/>
          <p:nvPr/>
        </p:nvGrpSpPr>
        <p:grpSpPr>
          <a:xfrm>
            <a:off x="7491663" y="3878220"/>
            <a:ext cx="4512235" cy="2614655"/>
            <a:chOff x="5462926" y="1734436"/>
            <a:chExt cx="5187581" cy="26146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6964A3-C28B-7447-A51D-6E6089B6342F}"/>
                </a:ext>
              </a:extLst>
            </p:cNvPr>
            <p:cNvSpPr/>
            <p:nvPr/>
          </p:nvSpPr>
          <p:spPr>
            <a:xfrm>
              <a:off x="5462926" y="2827695"/>
              <a:ext cx="4100798" cy="152139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DA6B207-4637-D842-B4EC-DF72FF89C3FD}"/>
                </a:ext>
              </a:extLst>
            </p:cNvPr>
            <p:cNvSpPr txBox="1"/>
            <p:nvPr/>
          </p:nvSpPr>
          <p:spPr>
            <a:xfrm>
              <a:off x="6549709" y="1734436"/>
              <a:ext cx="4100798" cy="1521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0" numCol="1" spcCol="1270" anchor="t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Prezentacija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će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biti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dostupna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nakon</a:t>
              </a:r>
              <a:r>
                <a:rPr lang="en-US" sz="24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sastanka</a:t>
              </a:r>
              <a:endParaRPr lang="en-US" sz="2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1BBE74-0B19-4746-86F4-340B66938A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2234" y="1756226"/>
            <a:ext cx="2289343" cy="2289343"/>
          </a:xfrm>
          <a:prstGeom prst="rect">
            <a:avLst/>
          </a:prstGeom>
        </p:spPr>
      </p:pic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B44C465E-29BA-6842-9528-70D433E9D7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0623" y="1853851"/>
            <a:ext cx="2289343" cy="22893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7BDE9A5-04A8-7342-B396-F364775812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1096" y="1861562"/>
            <a:ext cx="2078670" cy="207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9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UVOD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83826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hr-HR" dirty="0"/>
              <a:t>Uredbom (EU) br. 461/2020 Europskog parlamenta i Vijeća od 30. ožujka 2020. o izmjeni Uredbe Vijeća (EZ) br. 2012/2002 </a:t>
            </a:r>
            <a:r>
              <a:rPr lang="hr-HR" b="1" dirty="0"/>
              <a:t>područje djelovanja </a:t>
            </a:r>
            <a:r>
              <a:rPr lang="hr-HR" dirty="0"/>
              <a:t>Fonda solidarnosti Europske unije (EUSF)  </a:t>
            </a:r>
            <a:r>
              <a:rPr lang="hr-HR" b="1" dirty="0"/>
              <a:t>prošireno je na zdravstvene krize</a:t>
            </a:r>
            <a:endParaRPr lang="hr-HR" dirty="0"/>
          </a:p>
          <a:p>
            <a:pPr algn="just"/>
            <a:r>
              <a:rPr lang="hr-HR" dirty="0"/>
              <a:t>Najteže pogođenim državama članicama na raspolaganju će biti </a:t>
            </a:r>
            <a:r>
              <a:rPr lang="hr-HR" b="1" dirty="0"/>
              <a:t>800 milijuna eura</a:t>
            </a:r>
            <a:r>
              <a:rPr lang="hr-HR" dirty="0"/>
              <a:t>.</a:t>
            </a:r>
          </a:p>
          <a:p>
            <a:pPr algn="just"/>
            <a:endParaRPr lang="hr-HR" dirty="0"/>
          </a:p>
        </p:txBody>
      </p:sp>
      <p:pic>
        <p:nvPicPr>
          <p:cNvPr id="5" name="Content Placeholder 4" descr="Gospodarstvo | Europska komisija">
            <a:hlinkClick r:id="rId3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294" y="1056903"/>
            <a:ext cx="5047012" cy="51200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68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Kriterij za dodjelu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802091" cy="4351338"/>
          </a:xfrm>
        </p:spPr>
        <p:txBody>
          <a:bodyPr/>
          <a:lstStyle/>
          <a:p>
            <a:pPr algn="just"/>
            <a:r>
              <a:rPr lang="hr-HR" dirty="0"/>
              <a:t>Pomoć Unije dopunjavat će napore pogođenih država te će se koristiti za pokrivanje dijela javnih rashoda  namijenjenih obavljanju najnužnijih hitnih operacija koje su posljedica izvanredne situacije. </a:t>
            </a:r>
          </a:p>
          <a:p>
            <a:pPr algn="just"/>
            <a:r>
              <a:rPr lang="hr-HR" dirty="0"/>
              <a:t>U skladu s načelom supsidijarnosti, pomoć Unije dodjeljivat će se samo </a:t>
            </a:r>
            <a:r>
              <a:rPr lang="hr-HR" b="1" dirty="0"/>
              <a:t>na temelju zahtjeva pogođene države ako je prouzročena izravna šteta dovela do financijskog opterećenja </a:t>
            </a:r>
            <a:r>
              <a:rPr lang="hr-HR" dirty="0"/>
              <a:t>prihvatljive države zbog provedbe hitnih mjera u procijenjenom iznosu od više od 1 500 000 000 EUR u cijenama iz 2011. ili više od 0,3 % njezina BND-a –</a:t>
            </a:r>
            <a:r>
              <a:rPr lang="hr-HR" b="1" dirty="0"/>
              <a:t> (za RH: 151.638.000 EUR). </a:t>
            </a:r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997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Rok za dostavu zahtjeva i traženje predujma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dirty="0"/>
              <a:t>Svaki zahtjev za dobivanje pomoći iz Fonda solidarnosti EU mora biti zaprimljen u Komisiji u roku od 12 tjedana od datuma prve službene akcije protiv krizne situacije</a:t>
            </a:r>
          </a:p>
          <a:p>
            <a:pPr algn="just"/>
            <a:r>
              <a:rPr lang="hr-HR" dirty="0"/>
              <a:t>Prvom službenom akcijom u Hrvatskoj smatra se 11. ožujak 2020. godine kada je donesena </a:t>
            </a:r>
            <a:r>
              <a:rPr lang="hr-HR" b="1" dirty="0"/>
              <a:t>Odluka o proglašenju epidemije bolesti COVID-19 na području Republike Hrvatske </a:t>
            </a:r>
            <a:r>
              <a:rPr lang="hr-HR" dirty="0"/>
              <a:t>što znači da Hrvatska mora podnijeti Zahtjev najkasnije do </a:t>
            </a:r>
            <a:r>
              <a:rPr lang="hr-HR" b="1" dirty="0"/>
              <a:t>3. lipnja 2020. godine</a:t>
            </a:r>
          </a:p>
          <a:p>
            <a:pPr algn="just"/>
            <a:r>
              <a:rPr lang="hr-HR" dirty="0"/>
              <a:t>Rok za dostavu ažuriranih/potpunih informacija Europskoj komisiji je za sve zemlje članice </a:t>
            </a:r>
            <a:r>
              <a:rPr lang="hr-HR" b="1" dirty="0"/>
              <a:t>do 24. lipnja 2020 </a:t>
            </a:r>
            <a:r>
              <a:rPr lang="hr-HR" dirty="0"/>
              <a:t>(12 tjedana nakon stupanja na snagu Uredbe br. 461/2020) </a:t>
            </a:r>
          </a:p>
          <a:p>
            <a:pPr algn="just"/>
            <a:r>
              <a:rPr lang="hr-HR" dirty="0"/>
              <a:t>Uz podnošenje Zahtjeva moguće je zatražiti i </a:t>
            </a:r>
            <a:r>
              <a:rPr lang="hr-HR" b="1" dirty="0"/>
              <a:t>predujam </a:t>
            </a:r>
            <a:r>
              <a:rPr lang="hr-HR" dirty="0"/>
              <a:t>koji</a:t>
            </a:r>
            <a:r>
              <a:rPr lang="hr-HR" b="1" dirty="0"/>
              <a:t> </a:t>
            </a:r>
            <a:r>
              <a:rPr lang="hr-HR" dirty="0"/>
              <a:t>ne smije premašiti 25 % očekivanog iznosa financijskog doprinosa te ni u kojem slučaju ne smije premašiti </a:t>
            </a:r>
            <a:r>
              <a:rPr lang="hr-HR" b="1" dirty="0"/>
              <a:t>100.000.000 EUR</a:t>
            </a:r>
            <a:r>
              <a:rPr lang="hr-HR" dirty="0"/>
              <a:t>.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endParaRPr lang="hr-HR" dirty="0"/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885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Postupanje Europske komisije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r-HR" dirty="0"/>
              <a:t>EUSF će financirati dio ukupnog iznosa javne potrošnje, računajući kako slijedi:</a:t>
            </a:r>
          </a:p>
          <a:p>
            <a:pPr lvl="1" algn="just"/>
            <a:r>
              <a:rPr lang="hr-HR" dirty="0"/>
              <a:t>2,5% ukupnog iznosa javne potrošnje za dio ispod praga, </a:t>
            </a:r>
          </a:p>
          <a:p>
            <a:pPr marL="457200" lvl="1" indent="0" algn="just">
              <a:buNone/>
            </a:pPr>
            <a:r>
              <a:rPr lang="hr-HR" dirty="0"/>
              <a:t>plus</a:t>
            </a:r>
          </a:p>
          <a:p>
            <a:pPr lvl="1" algn="just"/>
            <a:r>
              <a:rPr lang="hr-HR" dirty="0"/>
              <a:t>6% ukupnog iznosa javne potrošnje za dio koji prelazi prag.</a:t>
            </a:r>
          </a:p>
          <a:p>
            <a:pPr algn="just"/>
            <a:r>
              <a:rPr lang="hr-HR" dirty="0"/>
              <a:t>Na temelju procjene cjelovitih zahtjeva pristiglih do roka 24. lipnja 2020., Komisija će predložiti iznos pomoći Europskom parlamentu i Vijeću koji ga moraju odobriti. </a:t>
            </a:r>
          </a:p>
          <a:p>
            <a:pPr algn="just"/>
            <a:r>
              <a:rPr lang="hr-HR" dirty="0"/>
              <a:t>Komisija će tada donijeti odluku o dodjeli pomoći pogođenim državama, koje će je primiti odmah i u jednom obroku. </a:t>
            </a:r>
          </a:p>
          <a:p>
            <a:pPr algn="just"/>
            <a:r>
              <a:rPr lang="hr-HR" dirty="0"/>
              <a:t>Ukoliko će raspoloživa proračunska sredstva u 2020. godini (oko 800 milijuna EUR) biti nedovoljna za dodjelu punih iznosa izračunatih gornjom metodom, Komisija će izvršiti proporcionalno smanjenje kako bi se sredstva ravnomjerno podijelila između svih prihvatljivih podnositelja zahtjeva.</a:t>
            </a:r>
          </a:p>
          <a:p>
            <a:pPr marL="0" indent="0" algn="just">
              <a:buNone/>
            </a:pPr>
            <a:endParaRPr lang="hr-HR" dirty="0"/>
          </a:p>
          <a:p>
            <a:pPr algn="just"/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207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809" y="213757"/>
            <a:ext cx="10515600" cy="985652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Prihvatljive aktivnosti (1)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3603" y="1401288"/>
            <a:ext cx="10671711" cy="4655128"/>
          </a:xfrm>
        </p:spPr>
        <p:txBody>
          <a:bodyPr>
            <a:noAutofit/>
          </a:bodyPr>
          <a:lstStyle/>
          <a:p>
            <a:pPr algn="just"/>
            <a:r>
              <a:rPr lang="hr-HR" sz="2000" dirty="0"/>
              <a:t>Medicinska pomoć, uključujući lijekove, opremu i medicinske uređaji ((primjerice: uređaji za umjetnu ventilaciju)</a:t>
            </a:r>
          </a:p>
          <a:p>
            <a:pPr algn="just"/>
            <a:r>
              <a:rPr lang="hr-HR" sz="2000" dirty="0"/>
              <a:t>Troškovi zdravstvene zaštite (primjerice: 47 milijuna eura za nabavu opreme iz Kine)</a:t>
            </a:r>
          </a:p>
          <a:p>
            <a:pPr algn="just"/>
            <a:r>
              <a:rPr lang="hr-HR" sz="2000" dirty="0"/>
              <a:t>Troškovi infrastrukture civilne zaštite (primjerice: tampon-zona KBC Dubrava (čista soba), prenamjena dijelova zdravstvenih ustanova u </a:t>
            </a:r>
            <a:r>
              <a:rPr lang="hr-HR" sz="2000" dirty="0" err="1"/>
              <a:t>intenzivistički</a:t>
            </a:r>
            <a:r>
              <a:rPr lang="hr-HR" sz="2000" dirty="0"/>
              <a:t> respiratorni centar, prenamjena prostora za karantenu za oboljele od </a:t>
            </a:r>
            <a:r>
              <a:rPr lang="hr-HR" sz="2000" dirty="0" err="1"/>
              <a:t>koronavirusa</a:t>
            </a:r>
            <a:r>
              <a:rPr lang="hr-HR" sz="2000" dirty="0"/>
              <a:t> (Hotel Tomislavov dom i apartmani Snježna kraljica, Arena, Hotel „I“ Hotel Zagreb u </a:t>
            </a:r>
            <a:r>
              <a:rPr lang="hr-HR" sz="2000" dirty="0" err="1"/>
              <a:t>Duilovu</a:t>
            </a:r>
            <a:r>
              <a:rPr lang="hr-HR" sz="2000" dirty="0"/>
              <a:t>), sredstva javnog prijevoza (primjerice: dezinfekcija sredstava javnog prijevoza – autobusa, vlakova, tramvaja, brodova i zrakoplova)  </a:t>
            </a:r>
          </a:p>
          <a:p>
            <a:pPr lvl="0" algn="just"/>
            <a:r>
              <a:rPr lang="hr-HR" sz="2000" dirty="0"/>
              <a:t>Laboratorijske analize</a:t>
            </a:r>
          </a:p>
          <a:p>
            <a:pPr algn="just"/>
            <a:r>
              <a:rPr lang="hr-HR" sz="2000" dirty="0"/>
              <a:t>Izvanredne mjere i dodatni troškovi u zdravstvu i medicinskoj skrbi povezani s virusom COVID-19 (primjerice: troškovi organizacije tečaja za zdravstvene radnike pod nazivom „Bio-sigurnosna prijetnja korona virusima“)</a:t>
            </a:r>
          </a:p>
          <a:p>
            <a:pPr lvl="0" algn="just"/>
            <a:r>
              <a:rPr lang="hr-HR" sz="2000" dirty="0"/>
              <a:t>Osobna zaštitna oprema</a:t>
            </a:r>
          </a:p>
          <a:p>
            <a:pPr lvl="0" algn="just"/>
            <a:r>
              <a:rPr lang="hr-HR" sz="2000" dirty="0"/>
              <a:t>Posebna pomoć stanovništvu, posebno ranjivim skupinama (starije osobe, ljudi sa zdravstvenim problemima, trudnice, samohrani zaposleni roditelji ...) </a:t>
            </a:r>
          </a:p>
        </p:txBody>
      </p:sp>
    </p:spTree>
    <p:extLst>
      <p:ext uri="{BB962C8B-B14F-4D97-AF65-F5344CB8AC3E}">
        <p14:creationId xmlns:p14="http://schemas.microsoft.com/office/powerpoint/2010/main" val="337356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03" y="190006"/>
            <a:ext cx="10515600" cy="985652"/>
          </a:xfrm>
        </p:spPr>
        <p:txBody>
          <a:bodyPr>
            <a:normAutofit/>
          </a:bodyPr>
          <a:lstStyle/>
          <a:p>
            <a:pPr algn="ctr"/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Prihvatljive aktivnosti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3603" y="1436913"/>
            <a:ext cx="10827822" cy="4975761"/>
          </a:xfrm>
        </p:spPr>
        <p:txBody>
          <a:bodyPr>
            <a:noAutofit/>
          </a:bodyPr>
          <a:lstStyle/>
          <a:p>
            <a:pPr lvl="0" algn="just"/>
            <a:r>
              <a:rPr lang="hr-HR" sz="2000" dirty="0"/>
              <a:t>Posebna podrška za operativno osoblje medicinskih i drugih hitnih službi</a:t>
            </a:r>
          </a:p>
          <a:p>
            <a:pPr lvl="0" algn="just"/>
            <a:r>
              <a:rPr lang="hr-HR" sz="2000" dirty="0"/>
              <a:t>Razvoj cjepiva ili lijekova </a:t>
            </a:r>
          </a:p>
          <a:p>
            <a:pPr algn="just"/>
            <a:r>
              <a:rPr lang="hr-HR" sz="2000" dirty="0"/>
              <a:t>Jačanje kapaciteta za planiranje spremnosti i povezane komunikacije (primjerice: IT aplikacija Andrija) </a:t>
            </a:r>
          </a:p>
          <a:p>
            <a:pPr lvl="0" algn="just"/>
            <a:r>
              <a:rPr lang="hr-HR" sz="2000" dirty="0"/>
              <a:t>Poboljšanje procjene i upravljanja rizikom </a:t>
            </a:r>
          </a:p>
          <a:p>
            <a:pPr lvl="0" algn="just"/>
            <a:r>
              <a:rPr lang="hr-HR" sz="2000" dirty="0" err="1"/>
              <a:t>Sanitacija</a:t>
            </a:r>
            <a:r>
              <a:rPr lang="hr-HR" sz="2000" dirty="0"/>
              <a:t> zgrada i objekata </a:t>
            </a:r>
          </a:p>
          <a:p>
            <a:pPr algn="just"/>
            <a:r>
              <a:rPr lang="hr-HR" sz="2000" dirty="0"/>
              <a:t>Zdravstveni pregledi (uključujući i mjere zdravstvenog nadzora za osobe u samoizolaciji), uključujući i granice </a:t>
            </a:r>
          </a:p>
          <a:p>
            <a:pPr algn="just"/>
            <a:r>
              <a:rPr lang="hr-HR" sz="2000" dirty="0"/>
              <a:t>Svi povezani dodatni troškovi za osoblje i ostale primjenjive aktivnosti (primjerice: izrada letaka i brošura (Hrvatski zavod za javno zdravstvo); trošak organizacije povratka hrvatskih građana iz zaraženih destinacija (MVEP), organizacijski troškovi e-škola (škole na daljinu) i organizacijski troškovi rada od kuće za javna tijela – osiguranje računalne opreme)</a:t>
            </a:r>
          </a:p>
        </p:txBody>
      </p:sp>
    </p:spTree>
    <p:extLst>
      <p:ext uri="{BB962C8B-B14F-4D97-AF65-F5344CB8AC3E}">
        <p14:creationId xmlns:p14="http://schemas.microsoft.com/office/powerpoint/2010/main" val="37501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5">
                    <a:lumMod val="75000"/>
                  </a:schemeClr>
                </a:solidFill>
              </a:rPr>
              <a:t>Prihvatljivost troškova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/>
              <a:t>Mogu se financirati svi troškovi nastali od dana prve službene akcije do 4 mjeseca nakon toga </a:t>
            </a:r>
            <a:r>
              <a:rPr lang="hr-HR" i="1" dirty="0"/>
              <a:t>(to znači da ako je prva COVID 19 službena akcija u Hrvatskoj pokrenuta 11. ožujka 2020., prihvatljivi su svi izdaci od tog dana do 4 mjeseca nakon tj. do 10. srpnja 2020. godine) </a:t>
            </a:r>
          </a:p>
          <a:p>
            <a:pPr algn="just"/>
            <a:r>
              <a:rPr lang="hr-HR" dirty="0"/>
              <a:t> S obzirom na činjenicu da prijava dospijeva prije isteka 4 mjeseca (12 tjedana nakon prve službene akcije) ona treba uključivati ​​sve </a:t>
            </a:r>
            <a:r>
              <a:rPr lang="hr-HR" b="1" dirty="0"/>
              <a:t>stvarne troškove</a:t>
            </a:r>
            <a:r>
              <a:rPr lang="hr-HR" dirty="0"/>
              <a:t> koji su nastali do dana podnošenja zahtjeva, plus </a:t>
            </a:r>
            <a:r>
              <a:rPr lang="hr-HR" b="1" dirty="0"/>
              <a:t>vjerojatnu procjenu rashoda</a:t>
            </a:r>
            <a:r>
              <a:rPr lang="hr-HR" dirty="0"/>
              <a:t> do kraja četveromjesečnog razdoblja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730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1562</Words>
  <Application>Microsoft Office PowerPoint</Application>
  <PresentationFormat>Široki zaslon</PresentationFormat>
  <Paragraphs>142</Paragraphs>
  <Slides>16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Wingdings</vt:lpstr>
      <vt:lpstr>Office Theme</vt:lpstr>
      <vt:lpstr>KORIŠTENJE EU FONDA SOLIDARNOSTI ZA ZDRAVSTVENU KRIZU UZROKOVANU PANDEMIJOM VIRUSA COVID 19 </vt:lpstr>
      <vt:lpstr>Sudjelovanje na sastanku</vt:lpstr>
      <vt:lpstr>UVOD</vt:lpstr>
      <vt:lpstr>Kriterij za dodjelu </vt:lpstr>
      <vt:lpstr>Rok za dostavu zahtjeva i traženje predujma</vt:lpstr>
      <vt:lpstr>Postupanje Europske komisije</vt:lpstr>
      <vt:lpstr>Prihvatljive aktivnosti (1)</vt:lpstr>
      <vt:lpstr>Prihvatljive aktivnosti (2)</vt:lpstr>
      <vt:lpstr>Prihvatljivost troškova </vt:lpstr>
      <vt:lpstr>Prihvatljivost troškova osoblja hitnih službi i javne uprave </vt:lpstr>
      <vt:lpstr>Kako se propis primjenjuje na privatni sektor?</vt:lpstr>
      <vt:lpstr>U proces pripreme Zahtjeva će biti uključeni…</vt:lpstr>
      <vt:lpstr>Sastav i uloga Radne skupine </vt:lpstr>
      <vt:lpstr>Prijedlog hodograma aktivnosti</vt:lpstr>
      <vt:lpstr>Prikupljanje podataka o provedenim/planiranim aktivnostima i troškovima kao odgovor na COVID-19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PROŠIRENJE FONDA SOLIDARNOSTI EUROPSKE UNIJE NA ZDRAVSTVENE KRIZE</dc:title>
  <dc:creator>mrrfeuadminlocal</dc:creator>
  <cp:lastModifiedBy>Đeni Vuković</cp:lastModifiedBy>
  <cp:revision>35</cp:revision>
  <dcterms:created xsi:type="dcterms:W3CDTF">2020-04-29T11:51:08Z</dcterms:created>
  <dcterms:modified xsi:type="dcterms:W3CDTF">2020-05-19T12:05:23Z</dcterms:modified>
</cp:coreProperties>
</file>