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418" r:id="rId3"/>
    <p:sldId id="272" r:id="rId4"/>
    <p:sldId id="335" r:id="rId5"/>
    <p:sldId id="415" r:id="rId6"/>
    <p:sldId id="414" r:id="rId7"/>
    <p:sldId id="417" r:id="rId8"/>
    <p:sldId id="401" r:id="rId9"/>
    <p:sldId id="259" r:id="rId10"/>
    <p:sldId id="420" r:id="rId11"/>
    <p:sldId id="428" r:id="rId12"/>
    <p:sldId id="429" r:id="rId13"/>
    <p:sldId id="421" r:id="rId14"/>
    <p:sldId id="430" r:id="rId15"/>
    <p:sldId id="422" r:id="rId16"/>
    <p:sldId id="423" r:id="rId17"/>
    <p:sldId id="424" r:id="rId18"/>
    <p:sldId id="425" r:id="rId19"/>
    <p:sldId id="426" r:id="rId20"/>
    <p:sldId id="427" r:id="rId21"/>
    <p:sldId id="432" r:id="rId22"/>
    <p:sldId id="431" r:id="rId23"/>
    <p:sldId id="419" r:id="rId24"/>
    <p:sldId id="433" r:id="rId25"/>
    <p:sldId id="434" r:id="rId26"/>
    <p:sldId id="436" r:id="rId27"/>
    <p:sldId id="438" r:id="rId28"/>
    <p:sldId id="439" r:id="rId29"/>
    <p:sldId id="440" r:id="rId30"/>
    <p:sldId id="411" r:id="rId31"/>
    <p:sldId id="274" r:id="rId32"/>
  </p:sldIdLst>
  <p:sldSz cx="12192000" cy="6858000"/>
  <p:notesSz cx="6797675" cy="992663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n Samardžija" initials="IS" lastIdx="1" clrIdx="0">
    <p:extLst>
      <p:ext uri="{19B8F6BF-5375-455C-9EA6-DF929625EA0E}">
        <p15:presenceInfo xmlns:p15="http://schemas.microsoft.com/office/powerpoint/2012/main" userId="S::ivan.samardzija@rera.hr::862960df-f3f7-4edc-8b2d-e68eb67a89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99AA63-AE42-4FBF-98C8-3336327ACE52}" v="12" dt="2022-02-21T14:39:20.790"/>
  </p1510:revLst>
</p1510:revInfo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Svijetli stil 2 - Isticanj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Svijetli stil 3 - Isticanj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Srednji sti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vijetli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917CAD-01FE-4475-A1F0-27DDDA9D8831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24628BD-6B99-45D4-AA9E-473902C72BD6}">
      <dgm:prSet custT="1"/>
      <dgm:spPr/>
      <dgm:t>
        <a:bodyPr/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100" b="1" i="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SREDNJOROČNA VIZIJA RAZVOJA</a:t>
          </a:r>
        </a:p>
      </dgm:t>
    </dgm:pt>
    <dgm:pt modelId="{6FF03474-6417-4E37-A611-9AEC5874544E}" type="parTrans" cxnId="{9C9B19C6-F684-41CD-85FC-382E8011F738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CAEA1D1-DDA5-46F1-B5D9-A2C584915498}" type="sibTrans" cxnId="{9C9B19C6-F684-41CD-85FC-382E8011F738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156FA4A-C020-485D-B877-5C1342B233AE}">
      <dgm:prSet custT="1"/>
      <dgm:spPr/>
      <dgm:t>
        <a:bodyPr/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pl-PL" sz="1100" b="1" i="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OPIS RAZVOJNIH POTREBA I POTENCIJALA (U SREDNJOROČNOM RAZDOBLJU) </a:t>
          </a:r>
          <a:endParaRPr lang="en-US" sz="1100" b="1" i="0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F805F876-E32A-4885-9A12-D3C1E2014C54}" type="parTrans" cxnId="{3D0F5D8D-A40F-4522-BA96-E47E00D66A1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138815E-456A-460D-A849-346EFE5EB027}" type="sibTrans" cxnId="{3D0F5D8D-A40F-4522-BA96-E47E00D66A1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DFB77CE-038D-4956-AA3B-563357B76F60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100" b="1" i="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POPIS POSEBNIH CILJEVA S OPISOM, PRIPADAJUĆIM POKAZATELJIMA ISHODA I POPISOM MJERA</a:t>
          </a:r>
        </a:p>
      </dgm:t>
    </dgm:pt>
    <dgm:pt modelId="{23D360BE-AF71-44C1-ACDB-B2F7F18B6278}" type="parTrans" cxnId="{CDBC0DA1-C64D-46D1-9AB2-517AB400671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81425A0-598B-4800-A12D-97754AFC9EBC}" type="sibTrans" cxnId="{CDBC0DA1-C64D-46D1-9AB2-517AB400671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B6A00FA-E62A-46AC-8464-0162129F867E}">
      <dgm:prSet custT="1"/>
      <dgm:spPr/>
      <dgm:t>
        <a:bodyPr/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100" b="1" i="0" u="sng" kern="1200" dirty="0">
              <a:solidFill>
                <a:srgbClr val="FF0000"/>
              </a:solidFill>
              <a:latin typeface="Calibri" panose="020F0502020204030204"/>
              <a:ea typeface="+mn-ea"/>
              <a:cs typeface="+mn-cs"/>
            </a:rPr>
            <a:t>TERMINSKI PLAN PROVEDBE STRATEŠKIH PROJEKATA VAŽNIH ZA RAZVOJ JP(R)S-A</a:t>
          </a:r>
        </a:p>
      </dgm:t>
    </dgm:pt>
    <dgm:pt modelId="{8D95802B-8EFD-4E8D-88F3-FAB64EDC6D33}" type="parTrans" cxnId="{08C8DFCD-0D7B-4236-ACCB-4C6E11843ACF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FD87C8B-CFC4-4F4F-8CC7-EF44754799EC}" type="sibTrans" cxnId="{08C8DFCD-0D7B-4236-ACCB-4C6E11843ACF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B2B28A18-E613-4BCB-AB7C-AC8E8A759106}">
      <dgm:prSet custT="1"/>
      <dgm:spPr/>
      <dgm:t>
        <a:bodyPr/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100" b="1" i="0" u="sng" kern="1200" dirty="0">
              <a:solidFill>
                <a:srgbClr val="FF0000"/>
              </a:solidFill>
              <a:latin typeface="Calibri" panose="020F0502020204030204"/>
              <a:ea typeface="+mn-ea"/>
              <a:cs typeface="+mn-cs"/>
            </a:rPr>
            <a:t>INDIKATIVNI FINANCIJSKI OKVIR </a:t>
          </a:r>
        </a:p>
      </dgm:t>
    </dgm:pt>
    <dgm:pt modelId="{D01FE67D-A595-4A8F-9AD1-D928CC5D6D8F}" type="parTrans" cxnId="{E465ED6D-387E-47F6-BAD3-5769EF0C464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127A4E0-3760-47F5-BCF4-219F8EAB5C7C}" type="sibTrans" cxnId="{E465ED6D-387E-47F6-BAD3-5769EF0C464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B594D86-FA4C-472A-8575-C5D529359D9A}">
      <dgm:prSet custT="1"/>
      <dgm:spPr/>
      <dgm:t>
        <a:bodyPr/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100" b="1" i="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P</a:t>
          </a:r>
          <a:r>
            <a:rPr lang="hr-HR" sz="1100" b="1" i="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RAĆENJE  I VREDNOVANJE </a:t>
          </a:r>
          <a:endParaRPr lang="en-US" sz="1100" b="1" i="0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D65D62D2-2EAD-4C12-9F84-C54CD6ED31A0}" type="parTrans" cxnId="{F5DFE8C9-CE83-4E00-A76B-3B9D19EE1E36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B2FF972-084F-4F2E-8DD4-233649510EE6}" type="sibTrans" cxnId="{F5DFE8C9-CE83-4E00-A76B-3B9D19EE1E36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80C6821-58DA-4802-88FB-CABD36D6B22C}">
      <dgm:prSet custT="1"/>
      <dgm:spPr/>
      <dgm:t>
        <a:bodyPr/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sv-SE" sz="1100" b="1" i="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OPIS PRIORITETA JAVNIH POLITIKA U SREDNJOROČNOM RAZDOBLJU</a:t>
          </a:r>
          <a:endParaRPr lang="en-US" sz="1100" b="1" i="0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9228D7A8-47D7-4EB6-AE2A-F6888D78AF56}" type="parTrans" cxnId="{5BA612D3-527B-496C-81FB-6E5717BC116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0A2163A-CE71-467F-AFE2-E8A42A74BDC2}" type="sibTrans" cxnId="{5BA612D3-527B-496C-81FB-6E5717BC116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3CE1473-75FE-40BB-8C8C-700D58AB2BC9}" type="pres">
      <dgm:prSet presAssocID="{0A917CAD-01FE-4475-A1F0-27DDDA9D8831}" presName="linear" presStyleCnt="0">
        <dgm:presLayoutVars>
          <dgm:dir/>
          <dgm:animLvl val="lvl"/>
          <dgm:resizeHandles val="exact"/>
        </dgm:presLayoutVars>
      </dgm:prSet>
      <dgm:spPr/>
    </dgm:pt>
    <dgm:pt modelId="{FC54E1ED-306B-4BC5-8206-542840ABF0CA}" type="pres">
      <dgm:prSet presAssocID="{224628BD-6B99-45D4-AA9E-473902C72BD6}" presName="parentLin" presStyleCnt="0"/>
      <dgm:spPr/>
    </dgm:pt>
    <dgm:pt modelId="{58FEA365-2981-4FD6-8565-147B0FD1954A}" type="pres">
      <dgm:prSet presAssocID="{224628BD-6B99-45D4-AA9E-473902C72BD6}" presName="parentLeftMargin" presStyleLbl="node1" presStyleIdx="0" presStyleCnt="7"/>
      <dgm:spPr/>
    </dgm:pt>
    <dgm:pt modelId="{ED69DCC8-8183-4DDE-AB9E-56B97722420D}" type="pres">
      <dgm:prSet presAssocID="{224628BD-6B99-45D4-AA9E-473902C72BD6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8AAABC4D-7423-49B1-8F80-FA53FC717769}" type="pres">
      <dgm:prSet presAssocID="{224628BD-6B99-45D4-AA9E-473902C72BD6}" presName="negativeSpace" presStyleCnt="0"/>
      <dgm:spPr/>
    </dgm:pt>
    <dgm:pt modelId="{268F36F2-2891-4484-A31E-A3A1812BB32E}" type="pres">
      <dgm:prSet presAssocID="{224628BD-6B99-45D4-AA9E-473902C72BD6}" presName="childText" presStyleLbl="conFgAcc1" presStyleIdx="0" presStyleCnt="7">
        <dgm:presLayoutVars>
          <dgm:bulletEnabled val="1"/>
        </dgm:presLayoutVars>
      </dgm:prSet>
      <dgm:spPr/>
    </dgm:pt>
    <dgm:pt modelId="{69FA33FF-D185-4B7E-A833-A9EE7DF054BC}" type="pres">
      <dgm:prSet presAssocID="{7CAEA1D1-DDA5-46F1-B5D9-A2C584915498}" presName="spaceBetweenRectangles" presStyleCnt="0"/>
      <dgm:spPr/>
    </dgm:pt>
    <dgm:pt modelId="{B89FAC2A-AA79-4E24-A202-188FB094FDBE}" type="pres">
      <dgm:prSet presAssocID="{0156FA4A-C020-485D-B877-5C1342B233AE}" presName="parentLin" presStyleCnt="0"/>
      <dgm:spPr/>
    </dgm:pt>
    <dgm:pt modelId="{50600395-ACE7-4AB7-A0AA-B551717352EA}" type="pres">
      <dgm:prSet presAssocID="{0156FA4A-C020-485D-B877-5C1342B233AE}" presName="parentLeftMargin" presStyleLbl="node1" presStyleIdx="0" presStyleCnt="7"/>
      <dgm:spPr/>
    </dgm:pt>
    <dgm:pt modelId="{DBCFEB9B-082C-4093-9F2F-0E8720CB6881}" type="pres">
      <dgm:prSet presAssocID="{0156FA4A-C020-485D-B877-5C1342B233AE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1DBA1321-9877-48AA-BD16-89E2A53A450A}" type="pres">
      <dgm:prSet presAssocID="{0156FA4A-C020-485D-B877-5C1342B233AE}" presName="negativeSpace" presStyleCnt="0"/>
      <dgm:spPr/>
    </dgm:pt>
    <dgm:pt modelId="{ACC706C4-912F-47FB-95EC-D7FBC56A99E2}" type="pres">
      <dgm:prSet presAssocID="{0156FA4A-C020-485D-B877-5C1342B233AE}" presName="childText" presStyleLbl="conFgAcc1" presStyleIdx="1" presStyleCnt="7">
        <dgm:presLayoutVars>
          <dgm:bulletEnabled val="1"/>
        </dgm:presLayoutVars>
      </dgm:prSet>
      <dgm:spPr/>
    </dgm:pt>
    <dgm:pt modelId="{6E4FF97B-8373-4B20-9372-98A82D048938}" type="pres">
      <dgm:prSet presAssocID="{8138815E-456A-460D-A849-346EFE5EB027}" presName="spaceBetweenRectangles" presStyleCnt="0"/>
      <dgm:spPr/>
    </dgm:pt>
    <dgm:pt modelId="{3C861222-84BE-4AF8-98E3-CAAF6F245932}" type="pres">
      <dgm:prSet presAssocID="{780C6821-58DA-4802-88FB-CABD36D6B22C}" presName="parentLin" presStyleCnt="0"/>
      <dgm:spPr/>
    </dgm:pt>
    <dgm:pt modelId="{6499BE48-B5BB-4E6C-BFD1-F51ADCCDC5F8}" type="pres">
      <dgm:prSet presAssocID="{780C6821-58DA-4802-88FB-CABD36D6B22C}" presName="parentLeftMargin" presStyleLbl="node1" presStyleIdx="1" presStyleCnt="7"/>
      <dgm:spPr/>
    </dgm:pt>
    <dgm:pt modelId="{F62FAA8B-F2C5-43CB-BD9F-AF9DD78A8EF7}" type="pres">
      <dgm:prSet presAssocID="{780C6821-58DA-4802-88FB-CABD36D6B22C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1255EA0C-CD8F-453B-A756-7219DC064748}" type="pres">
      <dgm:prSet presAssocID="{780C6821-58DA-4802-88FB-CABD36D6B22C}" presName="negativeSpace" presStyleCnt="0"/>
      <dgm:spPr/>
    </dgm:pt>
    <dgm:pt modelId="{480528AD-9B3A-48C3-98A0-2007B4FF5D91}" type="pres">
      <dgm:prSet presAssocID="{780C6821-58DA-4802-88FB-CABD36D6B22C}" presName="childText" presStyleLbl="conFgAcc1" presStyleIdx="2" presStyleCnt="7">
        <dgm:presLayoutVars>
          <dgm:bulletEnabled val="1"/>
        </dgm:presLayoutVars>
      </dgm:prSet>
      <dgm:spPr/>
    </dgm:pt>
    <dgm:pt modelId="{A444B9B7-196C-47ED-8E10-CBC3F5A425FD}" type="pres">
      <dgm:prSet presAssocID="{10A2163A-CE71-467F-AFE2-E8A42A74BDC2}" presName="spaceBetweenRectangles" presStyleCnt="0"/>
      <dgm:spPr/>
    </dgm:pt>
    <dgm:pt modelId="{B35E3C75-5920-4726-828E-E71B96E64A81}" type="pres">
      <dgm:prSet presAssocID="{CDFB77CE-038D-4956-AA3B-563357B76F60}" presName="parentLin" presStyleCnt="0"/>
      <dgm:spPr/>
    </dgm:pt>
    <dgm:pt modelId="{16E984DA-E526-4412-89E0-631E27C530AB}" type="pres">
      <dgm:prSet presAssocID="{CDFB77CE-038D-4956-AA3B-563357B76F60}" presName="parentLeftMargin" presStyleLbl="node1" presStyleIdx="2" presStyleCnt="7"/>
      <dgm:spPr/>
    </dgm:pt>
    <dgm:pt modelId="{8BAC6070-81EF-4C97-BC96-133B04AD595F}" type="pres">
      <dgm:prSet presAssocID="{CDFB77CE-038D-4956-AA3B-563357B76F60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A768E402-1870-4B0E-B5FD-117D18CFD9BE}" type="pres">
      <dgm:prSet presAssocID="{CDFB77CE-038D-4956-AA3B-563357B76F60}" presName="negativeSpace" presStyleCnt="0"/>
      <dgm:spPr/>
    </dgm:pt>
    <dgm:pt modelId="{7CAD744B-CA3B-4276-B0BD-AE356346F6B9}" type="pres">
      <dgm:prSet presAssocID="{CDFB77CE-038D-4956-AA3B-563357B76F60}" presName="childText" presStyleLbl="conFgAcc1" presStyleIdx="3" presStyleCnt="7">
        <dgm:presLayoutVars>
          <dgm:bulletEnabled val="1"/>
        </dgm:presLayoutVars>
      </dgm:prSet>
      <dgm:spPr/>
    </dgm:pt>
    <dgm:pt modelId="{0E5B2156-32EB-46B6-A22D-56FC8D21F819}" type="pres">
      <dgm:prSet presAssocID="{A81425A0-598B-4800-A12D-97754AFC9EBC}" presName="spaceBetweenRectangles" presStyleCnt="0"/>
      <dgm:spPr/>
    </dgm:pt>
    <dgm:pt modelId="{D08FAD4D-B4CC-476A-9635-FAA50D08C873}" type="pres">
      <dgm:prSet presAssocID="{AB6A00FA-E62A-46AC-8464-0162129F867E}" presName="parentLin" presStyleCnt="0"/>
      <dgm:spPr/>
    </dgm:pt>
    <dgm:pt modelId="{04F18D7F-C0F0-4719-8A0E-C8D90F6DAECD}" type="pres">
      <dgm:prSet presAssocID="{AB6A00FA-E62A-46AC-8464-0162129F867E}" presName="parentLeftMargin" presStyleLbl="node1" presStyleIdx="3" presStyleCnt="7"/>
      <dgm:spPr/>
    </dgm:pt>
    <dgm:pt modelId="{14B6F177-2229-4715-8447-680F2D74BECB}" type="pres">
      <dgm:prSet presAssocID="{AB6A00FA-E62A-46AC-8464-0162129F867E}" presName="parentText" presStyleLbl="node1" presStyleIdx="4" presStyleCnt="7" custLinFactNeighborX="-2022" custLinFactNeighborY="-16792">
        <dgm:presLayoutVars>
          <dgm:chMax val="0"/>
          <dgm:bulletEnabled val="1"/>
        </dgm:presLayoutVars>
      </dgm:prSet>
      <dgm:spPr/>
    </dgm:pt>
    <dgm:pt modelId="{044703EE-C483-4093-94F9-0FB85C39D9CB}" type="pres">
      <dgm:prSet presAssocID="{AB6A00FA-E62A-46AC-8464-0162129F867E}" presName="negativeSpace" presStyleCnt="0"/>
      <dgm:spPr/>
    </dgm:pt>
    <dgm:pt modelId="{72FB077D-B38E-4D5D-8020-2C0291838CAA}" type="pres">
      <dgm:prSet presAssocID="{AB6A00FA-E62A-46AC-8464-0162129F867E}" presName="childText" presStyleLbl="conFgAcc1" presStyleIdx="4" presStyleCnt="7">
        <dgm:presLayoutVars>
          <dgm:bulletEnabled val="1"/>
        </dgm:presLayoutVars>
      </dgm:prSet>
      <dgm:spPr/>
    </dgm:pt>
    <dgm:pt modelId="{FDAC16C1-98B4-4721-A368-06CFE76DF95A}" type="pres">
      <dgm:prSet presAssocID="{7FD87C8B-CFC4-4F4F-8CC7-EF44754799EC}" presName="spaceBetweenRectangles" presStyleCnt="0"/>
      <dgm:spPr/>
    </dgm:pt>
    <dgm:pt modelId="{FB637BD1-BEEC-4732-B2E2-133588F0B915}" type="pres">
      <dgm:prSet presAssocID="{B2B28A18-E613-4BCB-AB7C-AC8E8A759106}" presName="parentLin" presStyleCnt="0"/>
      <dgm:spPr/>
    </dgm:pt>
    <dgm:pt modelId="{61F7E583-3566-4A4C-B8B7-CE5AAFB7CB33}" type="pres">
      <dgm:prSet presAssocID="{B2B28A18-E613-4BCB-AB7C-AC8E8A759106}" presName="parentLeftMargin" presStyleLbl="node1" presStyleIdx="4" presStyleCnt="7"/>
      <dgm:spPr/>
    </dgm:pt>
    <dgm:pt modelId="{07DC051A-26AD-4F3D-A071-B09BCD64A9DC}" type="pres">
      <dgm:prSet presAssocID="{B2B28A18-E613-4BCB-AB7C-AC8E8A759106}" presName="parentText" presStyleLbl="node1" presStyleIdx="5" presStyleCnt="7" custLinFactNeighborX="4505" custLinFactNeighborY="-9914">
        <dgm:presLayoutVars>
          <dgm:chMax val="0"/>
          <dgm:bulletEnabled val="1"/>
        </dgm:presLayoutVars>
      </dgm:prSet>
      <dgm:spPr/>
    </dgm:pt>
    <dgm:pt modelId="{25DA315D-AD62-40E7-99CE-B61BFDEADAFC}" type="pres">
      <dgm:prSet presAssocID="{B2B28A18-E613-4BCB-AB7C-AC8E8A759106}" presName="negativeSpace" presStyleCnt="0"/>
      <dgm:spPr/>
    </dgm:pt>
    <dgm:pt modelId="{52513B92-562F-4305-8ABB-0760F5A1F121}" type="pres">
      <dgm:prSet presAssocID="{B2B28A18-E613-4BCB-AB7C-AC8E8A759106}" presName="childText" presStyleLbl="conFgAcc1" presStyleIdx="5" presStyleCnt="7" custLinFactNeighborX="228" custLinFactNeighborY="16774">
        <dgm:presLayoutVars>
          <dgm:bulletEnabled val="1"/>
        </dgm:presLayoutVars>
      </dgm:prSet>
      <dgm:spPr/>
    </dgm:pt>
    <dgm:pt modelId="{142B0484-4608-4C04-A2E2-61413B580946}" type="pres">
      <dgm:prSet presAssocID="{D127A4E0-3760-47F5-BCF4-219F8EAB5C7C}" presName="spaceBetweenRectangles" presStyleCnt="0"/>
      <dgm:spPr/>
    </dgm:pt>
    <dgm:pt modelId="{0513B2E8-818E-4905-94D4-79BB57B5EABF}" type="pres">
      <dgm:prSet presAssocID="{DB594D86-FA4C-472A-8575-C5D529359D9A}" presName="parentLin" presStyleCnt="0"/>
      <dgm:spPr/>
    </dgm:pt>
    <dgm:pt modelId="{CD22F032-A490-4ADF-8819-7AEBC0A06E26}" type="pres">
      <dgm:prSet presAssocID="{DB594D86-FA4C-472A-8575-C5D529359D9A}" presName="parentLeftMargin" presStyleLbl="node1" presStyleIdx="5" presStyleCnt="7"/>
      <dgm:spPr/>
    </dgm:pt>
    <dgm:pt modelId="{8C538DA9-B43C-42D8-ADBA-91E0BA5DD4A3}" type="pres">
      <dgm:prSet presAssocID="{DB594D86-FA4C-472A-8575-C5D529359D9A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D523D556-F11F-43B3-98F7-EE1C35131152}" type="pres">
      <dgm:prSet presAssocID="{DB594D86-FA4C-472A-8575-C5D529359D9A}" presName="negativeSpace" presStyleCnt="0"/>
      <dgm:spPr/>
    </dgm:pt>
    <dgm:pt modelId="{B68055C0-3702-4D2B-80B8-9DFCFA59ABFD}" type="pres">
      <dgm:prSet presAssocID="{DB594D86-FA4C-472A-8575-C5D529359D9A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5F294B15-A007-4CF9-80A2-5667A7AAE60C}" type="presOf" srcId="{DB594D86-FA4C-472A-8575-C5D529359D9A}" destId="{8C538DA9-B43C-42D8-ADBA-91E0BA5DD4A3}" srcOrd="1" destOrd="0" presId="urn:microsoft.com/office/officeart/2005/8/layout/list1"/>
    <dgm:cxn modelId="{4B641C3F-937B-4872-A71C-2B5C141EEE1B}" type="presOf" srcId="{CDFB77CE-038D-4956-AA3B-563357B76F60}" destId="{16E984DA-E526-4412-89E0-631E27C530AB}" srcOrd="0" destOrd="0" presId="urn:microsoft.com/office/officeart/2005/8/layout/list1"/>
    <dgm:cxn modelId="{FD87E046-50B4-4B02-BEEA-84E79156B7FF}" type="presOf" srcId="{B2B28A18-E613-4BCB-AB7C-AC8E8A759106}" destId="{07DC051A-26AD-4F3D-A071-B09BCD64A9DC}" srcOrd="1" destOrd="0" presId="urn:microsoft.com/office/officeart/2005/8/layout/list1"/>
    <dgm:cxn modelId="{6DFC134A-F384-48D9-8BF2-FA4622CEE11E}" type="presOf" srcId="{0A917CAD-01FE-4475-A1F0-27DDDA9D8831}" destId="{13CE1473-75FE-40BB-8C8C-700D58AB2BC9}" srcOrd="0" destOrd="0" presId="urn:microsoft.com/office/officeart/2005/8/layout/list1"/>
    <dgm:cxn modelId="{E465ED6D-387E-47F6-BAD3-5769EF0C4641}" srcId="{0A917CAD-01FE-4475-A1F0-27DDDA9D8831}" destId="{B2B28A18-E613-4BCB-AB7C-AC8E8A759106}" srcOrd="5" destOrd="0" parTransId="{D01FE67D-A595-4A8F-9AD1-D928CC5D6D8F}" sibTransId="{D127A4E0-3760-47F5-BCF4-219F8EAB5C7C}"/>
    <dgm:cxn modelId="{170AA64E-E3F8-4F1B-A07C-5C226E272BE0}" type="presOf" srcId="{CDFB77CE-038D-4956-AA3B-563357B76F60}" destId="{8BAC6070-81EF-4C97-BC96-133B04AD595F}" srcOrd="1" destOrd="0" presId="urn:microsoft.com/office/officeart/2005/8/layout/list1"/>
    <dgm:cxn modelId="{0123E059-0188-4475-B9A0-11B2FB80B4B5}" type="presOf" srcId="{AB6A00FA-E62A-46AC-8464-0162129F867E}" destId="{14B6F177-2229-4715-8447-680F2D74BECB}" srcOrd="1" destOrd="0" presId="urn:microsoft.com/office/officeart/2005/8/layout/list1"/>
    <dgm:cxn modelId="{9A57C67D-5F06-4F68-BAB7-EEBECD1A48EF}" type="presOf" srcId="{780C6821-58DA-4802-88FB-CABD36D6B22C}" destId="{F62FAA8B-F2C5-43CB-BD9F-AF9DD78A8EF7}" srcOrd="1" destOrd="0" presId="urn:microsoft.com/office/officeart/2005/8/layout/list1"/>
    <dgm:cxn modelId="{7001A282-1F77-4FE7-B15C-24C10173920F}" type="presOf" srcId="{224628BD-6B99-45D4-AA9E-473902C72BD6}" destId="{ED69DCC8-8183-4DDE-AB9E-56B97722420D}" srcOrd="1" destOrd="0" presId="urn:microsoft.com/office/officeart/2005/8/layout/list1"/>
    <dgm:cxn modelId="{3D0F5D8D-A40F-4522-BA96-E47E00D66A1C}" srcId="{0A917CAD-01FE-4475-A1F0-27DDDA9D8831}" destId="{0156FA4A-C020-485D-B877-5C1342B233AE}" srcOrd="1" destOrd="0" parTransId="{F805F876-E32A-4885-9A12-D3C1E2014C54}" sibTransId="{8138815E-456A-460D-A849-346EFE5EB027}"/>
    <dgm:cxn modelId="{03033996-5A85-4A17-9005-A5010F515C5B}" type="presOf" srcId="{DB594D86-FA4C-472A-8575-C5D529359D9A}" destId="{CD22F032-A490-4ADF-8819-7AEBC0A06E26}" srcOrd="0" destOrd="0" presId="urn:microsoft.com/office/officeart/2005/8/layout/list1"/>
    <dgm:cxn modelId="{CDBC0DA1-C64D-46D1-9AB2-517AB4006717}" srcId="{0A917CAD-01FE-4475-A1F0-27DDDA9D8831}" destId="{CDFB77CE-038D-4956-AA3B-563357B76F60}" srcOrd="3" destOrd="0" parTransId="{23D360BE-AF71-44C1-ACDB-B2F7F18B6278}" sibTransId="{A81425A0-598B-4800-A12D-97754AFC9EBC}"/>
    <dgm:cxn modelId="{6616E0A6-7771-4F6A-B7EC-81134492999B}" type="presOf" srcId="{0156FA4A-C020-485D-B877-5C1342B233AE}" destId="{50600395-ACE7-4AB7-A0AA-B551717352EA}" srcOrd="0" destOrd="0" presId="urn:microsoft.com/office/officeart/2005/8/layout/list1"/>
    <dgm:cxn modelId="{C8DA19B0-5178-4628-8D5C-F9D2AF256F31}" type="presOf" srcId="{224628BD-6B99-45D4-AA9E-473902C72BD6}" destId="{58FEA365-2981-4FD6-8565-147B0FD1954A}" srcOrd="0" destOrd="0" presId="urn:microsoft.com/office/officeart/2005/8/layout/list1"/>
    <dgm:cxn modelId="{C5E056C2-CA31-4A72-87E2-4BC967E59821}" type="presOf" srcId="{780C6821-58DA-4802-88FB-CABD36D6B22C}" destId="{6499BE48-B5BB-4E6C-BFD1-F51ADCCDC5F8}" srcOrd="0" destOrd="0" presId="urn:microsoft.com/office/officeart/2005/8/layout/list1"/>
    <dgm:cxn modelId="{9C9B19C6-F684-41CD-85FC-382E8011F738}" srcId="{0A917CAD-01FE-4475-A1F0-27DDDA9D8831}" destId="{224628BD-6B99-45D4-AA9E-473902C72BD6}" srcOrd="0" destOrd="0" parTransId="{6FF03474-6417-4E37-A611-9AEC5874544E}" sibTransId="{7CAEA1D1-DDA5-46F1-B5D9-A2C584915498}"/>
    <dgm:cxn modelId="{F5DFE8C9-CE83-4E00-A76B-3B9D19EE1E36}" srcId="{0A917CAD-01FE-4475-A1F0-27DDDA9D8831}" destId="{DB594D86-FA4C-472A-8575-C5D529359D9A}" srcOrd="6" destOrd="0" parTransId="{D65D62D2-2EAD-4C12-9F84-C54CD6ED31A0}" sibTransId="{1B2FF972-084F-4F2E-8DD4-233649510EE6}"/>
    <dgm:cxn modelId="{9DC444CC-23F6-4E61-82A2-38E3ED1D5041}" type="presOf" srcId="{AB6A00FA-E62A-46AC-8464-0162129F867E}" destId="{04F18D7F-C0F0-4719-8A0E-C8D90F6DAECD}" srcOrd="0" destOrd="0" presId="urn:microsoft.com/office/officeart/2005/8/layout/list1"/>
    <dgm:cxn modelId="{92D048CD-D018-4069-B4FC-5FF623399C05}" type="presOf" srcId="{0156FA4A-C020-485D-B877-5C1342B233AE}" destId="{DBCFEB9B-082C-4093-9F2F-0E8720CB6881}" srcOrd="1" destOrd="0" presId="urn:microsoft.com/office/officeart/2005/8/layout/list1"/>
    <dgm:cxn modelId="{08C8DFCD-0D7B-4236-ACCB-4C6E11843ACF}" srcId="{0A917CAD-01FE-4475-A1F0-27DDDA9D8831}" destId="{AB6A00FA-E62A-46AC-8464-0162129F867E}" srcOrd="4" destOrd="0" parTransId="{8D95802B-8EFD-4E8D-88F3-FAB64EDC6D33}" sibTransId="{7FD87C8B-CFC4-4F4F-8CC7-EF44754799EC}"/>
    <dgm:cxn modelId="{5BA612D3-527B-496C-81FB-6E5717BC116D}" srcId="{0A917CAD-01FE-4475-A1F0-27DDDA9D8831}" destId="{780C6821-58DA-4802-88FB-CABD36D6B22C}" srcOrd="2" destOrd="0" parTransId="{9228D7A8-47D7-4EB6-AE2A-F6888D78AF56}" sibTransId="{10A2163A-CE71-467F-AFE2-E8A42A74BDC2}"/>
    <dgm:cxn modelId="{AA65C3E2-E366-48B6-B295-9C5678049145}" type="presOf" srcId="{B2B28A18-E613-4BCB-AB7C-AC8E8A759106}" destId="{61F7E583-3566-4A4C-B8B7-CE5AAFB7CB33}" srcOrd="0" destOrd="0" presId="urn:microsoft.com/office/officeart/2005/8/layout/list1"/>
    <dgm:cxn modelId="{F769ACA2-77D3-433B-BD5E-043B04D426E2}" type="presParOf" srcId="{13CE1473-75FE-40BB-8C8C-700D58AB2BC9}" destId="{FC54E1ED-306B-4BC5-8206-542840ABF0CA}" srcOrd="0" destOrd="0" presId="urn:microsoft.com/office/officeart/2005/8/layout/list1"/>
    <dgm:cxn modelId="{9B81C29B-9CE9-4807-B5AD-A066C5893D90}" type="presParOf" srcId="{FC54E1ED-306B-4BC5-8206-542840ABF0CA}" destId="{58FEA365-2981-4FD6-8565-147B0FD1954A}" srcOrd="0" destOrd="0" presId="urn:microsoft.com/office/officeart/2005/8/layout/list1"/>
    <dgm:cxn modelId="{E6D09022-8930-45C9-8C61-0089558BDDB9}" type="presParOf" srcId="{FC54E1ED-306B-4BC5-8206-542840ABF0CA}" destId="{ED69DCC8-8183-4DDE-AB9E-56B97722420D}" srcOrd="1" destOrd="0" presId="urn:microsoft.com/office/officeart/2005/8/layout/list1"/>
    <dgm:cxn modelId="{BC22AFF2-5A4B-4AAD-B538-365C50EE42F6}" type="presParOf" srcId="{13CE1473-75FE-40BB-8C8C-700D58AB2BC9}" destId="{8AAABC4D-7423-49B1-8F80-FA53FC717769}" srcOrd="1" destOrd="0" presId="urn:microsoft.com/office/officeart/2005/8/layout/list1"/>
    <dgm:cxn modelId="{E460D081-1351-479A-82D4-2CA7A794FE00}" type="presParOf" srcId="{13CE1473-75FE-40BB-8C8C-700D58AB2BC9}" destId="{268F36F2-2891-4484-A31E-A3A1812BB32E}" srcOrd="2" destOrd="0" presId="urn:microsoft.com/office/officeart/2005/8/layout/list1"/>
    <dgm:cxn modelId="{84ADFD59-5CFC-478F-BE12-601103DC3975}" type="presParOf" srcId="{13CE1473-75FE-40BB-8C8C-700D58AB2BC9}" destId="{69FA33FF-D185-4B7E-A833-A9EE7DF054BC}" srcOrd="3" destOrd="0" presId="urn:microsoft.com/office/officeart/2005/8/layout/list1"/>
    <dgm:cxn modelId="{01335CC0-2C0F-4831-9659-31E2E9DE60CA}" type="presParOf" srcId="{13CE1473-75FE-40BB-8C8C-700D58AB2BC9}" destId="{B89FAC2A-AA79-4E24-A202-188FB094FDBE}" srcOrd="4" destOrd="0" presId="urn:microsoft.com/office/officeart/2005/8/layout/list1"/>
    <dgm:cxn modelId="{897DA082-5601-4F23-B251-D6B57D6BFCAB}" type="presParOf" srcId="{B89FAC2A-AA79-4E24-A202-188FB094FDBE}" destId="{50600395-ACE7-4AB7-A0AA-B551717352EA}" srcOrd="0" destOrd="0" presId="urn:microsoft.com/office/officeart/2005/8/layout/list1"/>
    <dgm:cxn modelId="{D57C3BAE-902E-4834-94B6-A8807225C256}" type="presParOf" srcId="{B89FAC2A-AA79-4E24-A202-188FB094FDBE}" destId="{DBCFEB9B-082C-4093-9F2F-0E8720CB6881}" srcOrd="1" destOrd="0" presId="urn:microsoft.com/office/officeart/2005/8/layout/list1"/>
    <dgm:cxn modelId="{F88DA659-A114-403A-9BF0-37D55AB5A4C2}" type="presParOf" srcId="{13CE1473-75FE-40BB-8C8C-700D58AB2BC9}" destId="{1DBA1321-9877-48AA-BD16-89E2A53A450A}" srcOrd="5" destOrd="0" presId="urn:microsoft.com/office/officeart/2005/8/layout/list1"/>
    <dgm:cxn modelId="{48811229-3CBF-4DC2-B3F5-CC14A1765F3E}" type="presParOf" srcId="{13CE1473-75FE-40BB-8C8C-700D58AB2BC9}" destId="{ACC706C4-912F-47FB-95EC-D7FBC56A99E2}" srcOrd="6" destOrd="0" presId="urn:microsoft.com/office/officeart/2005/8/layout/list1"/>
    <dgm:cxn modelId="{4BF32C49-D4C2-444E-9B20-C23EBF41DFF8}" type="presParOf" srcId="{13CE1473-75FE-40BB-8C8C-700D58AB2BC9}" destId="{6E4FF97B-8373-4B20-9372-98A82D048938}" srcOrd="7" destOrd="0" presId="urn:microsoft.com/office/officeart/2005/8/layout/list1"/>
    <dgm:cxn modelId="{3CD785B2-DDF7-4FE6-9CAB-F937F7536DB4}" type="presParOf" srcId="{13CE1473-75FE-40BB-8C8C-700D58AB2BC9}" destId="{3C861222-84BE-4AF8-98E3-CAAF6F245932}" srcOrd="8" destOrd="0" presId="urn:microsoft.com/office/officeart/2005/8/layout/list1"/>
    <dgm:cxn modelId="{3E10D9AF-0F79-46E0-81B3-86B60FA2D117}" type="presParOf" srcId="{3C861222-84BE-4AF8-98E3-CAAF6F245932}" destId="{6499BE48-B5BB-4E6C-BFD1-F51ADCCDC5F8}" srcOrd="0" destOrd="0" presId="urn:microsoft.com/office/officeart/2005/8/layout/list1"/>
    <dgm:cxn modelId="{15DCCABC-503D-4A48-9F46-4D1FE97D64BA}" type="presParOf" srcId="{3C861222-84BE-4AF8-98E3-CAAF6F245932}" destId="{F62FAA8B-F2C5-43CB-BD9F-AF9DD78A8EF7}" srcOrd="1" destOrd="0" presId="urn:microsoft.com/office/officeart/2005/8/layout/list1"/>
    <dgm:cxn modelId="{BDF1B733-F88B-461C-84D8-B135474B5DC1}" type="presParOf" srcId="{13CE1473-75FE-40BB-8C8C-700D58AB2BC9}" destId="{1255EA0C-CD8F-453B-A756-7219DC064748}" srcOrd="9" destOrd="0" presId="urn:microsoft.com/office/officeart/2005/8/layout/list1"/>
    <dgm:cxn modelId="{DFE20881-2CF0-4988-9E24-87A0A904B217}" type="presParOf" srcId="{13CE1473-75FE-40BB-8C8C-700D58AB2BC9}" destId="{480528AD-9B3A-48C3-98A0-2007B4FF5D91}" srcOrd="10" destOrd="0" presId="urn:microsoft.com/office/officeart/2005/8/layout/list1"/>
    <dgm:cxn modelId="{FD4FC03B-76D4-4AE4-A434-46B38D5B29CE}" type="presParOf" srcId="{13CE1473-75FE-40BB-8C8C-700D58AB2BC9}" destId="{A444B9B7-196C-47ED-8E10-CBC3F5A425FD}" srcOrd="11" destOrd="0" presId="urn:microsoft.com/office/officeart/2005/8/layout/list1"/>
    <dgm:cxn modelId="{494AD78C-908D-45FA-B9E7-6877EA26FA14}" type="presParOf" srcId="{13CE1473-75FE-40BB-8C8C-700D58AB2BC9}" destId="{B35E3C75-5920-4726-828E-E71B96E64A81}" srcOrd="12" destOrd="0" presId="urn:microsoft.com/office/officeart/2005/8/layout/list1"/>
    <dgm:cxn modelId="{D65D87E1-D433-4536-84B1-4E6527AEA9F7}" type="presParOf" srcId="{B35E3C75-5920-4726-828E-E71B96E64A81}" destId="{16E984DA-E526-4412-89E0-631E27C530AB}" srcOrd="0" destOrd="0" presId="urn:microsoft.com/office/officeart/2005/8/layout/list1"/>
    <dgm:cxn modelId="{C88C8399-4F31-4DA1-A583-C0D3BEBB0774}" type="presParOf" srcId="{B35E3C75-5920-4726-828E-E71B96E64A81}" destId="{8BAC6070-81EF-4C97-BC96-133B04AD595F}" srcOrd="1" destOrd="0" presId="urn:microsoft.com/office/officeart/2005/8/layout/list1"/>
    <dgm:cxn modelId="{3D0B6012-3708-4EB5-9174-FDE661503E4E}" type="presParOf" srcId="{13CE1473-75FE-40BB-8C8C-700D58AB2BC9}" destId="{A768E402-1870-4B0E-B5FD-117D18CFD9BE}" srcOrd="13" destOrd="0" presId="urn:microsoft.com/office/officeart/2005/8/layout/list1"/>
    <dgm:cxn modelId="{85E1299A-2AC2-488A-AEF9-DE92FF878ED7}" type="presParOf" srcId="{13CE1473-75FE-40BB-8C8C-700D58AB2BC9}" destId="{7CAD744B-CA3B-4276-B0BD-AE356346F6B9}" srcOrd="14" destOrd="0" presId="urn:microsoft.com/office/officeart/2005/8/layout/list1"/>
    <dgm:cxn modelId="{1596A194-C41B-45B5-8241-F69BE04B1022}" type="presParOf" srcId="{13CE1473-75FE-40BB-8C8C-700D58AB2BC9}" destId="{0E5B2156-32EB-46B6-A22D-56FC8D21F819}" srcOrd="15" destOrd="0" presId="urn:microsoft.com/office/officeart/2005/8/layout/list1"/>
    <dgm:cxn modelId="{945BE7BF-AEB6-4DE5-9763-8BC73175918E}" type="presParOf" srcId="{13CE1473-75FE-40BB-8C8C-700D58AB2BC9}" destId="{D08FAD4D-B4CC-476A-9635-FAA50D08C873}" srcOrd="16" destOrd="0" presId="urn:microsoft.com/office/officeart/2005/8/layout/list1"/>
    <dgm:cxn modelId="{25C07180-0480-43B4-9271-8BA3FB6CBF3F}" type="presParOf" srcId="{D08FAD4D-B4CC-476A-9635-FAA50D08C873}" destId="{04F18D7F-C0F0-4719-8A0E-C8D90F6DAECD}" srcOrd="0" destOrd="0" presId="urn:microsoft.com/office/officeart/2005/8/layout/list1"/>
    <dgm:cxn modelId="{B365BD95-4AC8-47B3-8240-93E37B60FB82}" type="presParOf" srcId="{D08FAD4D-B4CC-476A-9635-FAA50D08C873}" destId="{14B6F177-2229-4715-8447-680F2D74BECB}" srcOrd="1" destOrd="0" presId="urn:microsoft.com/office/officeart/2005/8/layout/list1"/>
    <dgm:cxn modelId="{6C1DCDB0-90E1-4130-A605-0CE9CA28332A}" type="presParOf" srcId="{13CE1473-75FE-40BB-8C8C-700D58AB2BC9}" destId="{044703EE-C483-4093-94F9-0FB85C39D9CB}" srcOrd="17" destOrd="0" presId="urn:microsoft.com/office/officeart/2005/8/layout/list1"/>
    <dgm:cxn modelId="{ED21AD59-B526-4FFB-9A5E-8819445AF97C}" type="presParOf" srcId="{13CE1473-75FE-40BB-8C8C-700D58AB2BC9}" destId="{72FB077D-B38E-4D5D-8020-2C0291838CAA}" srcOrd="18" destOrd="0" presId="urn:microsoft.com/office/officeart/2005/8/layout/list1"/>
    <dgm:cxn modelId="{5C9ECA86-CCC6-4E16-B53B-B91DF0F9F495}" type="presParOf" srcId="{13CE1473-75FE-40BB-8C8C-700D58AB2BC9}" destId="{FDAC16C1-98B4-4721-A368-06CFE76DF95A}" srcOrd="19" destOrd="0" presId="urn:microsoft.com/office/officeart/2005/8/layout/list1"/>
    <dgm:cxn modelId="{F93BEE5A-C4C7-45F6-98F6-8370AD2504F7}" type="presParOf" srcId="{13CE1473-75FE-40BB-8C8C-700D58AB2BC9}" destId="{FB637BD1-BEEC-4732-B2E2-133588F0B915}" srcOrd="20" destOrd="0" presId="urn:microsoft.com/office/officeart/2005/8/layout/list1"/>
    <dgm:cxn modelId="{35E37445-AFAE-49CA-9ED2-FFE2B361C806}" type="presParOf" srcId="{FB637BD1-BEEC-4732-B2E2-133588F0B915}" destId="{61F7E583-3566-4A4C-B8B7-CE5AAFB7CB33}" srcOrd="0" destOrd="0" presId="urn:microsoft.com/office/officeart/2005/8/layout/list1"/>
    <dgm:cxn modelId="{A308B548-9CFB-470E-95DC-260F51F4188C}" type="presParOf" srcId="{FB637BD1-BEEC-4732-B2E2-133588F0B915}" destId="{07DC051A-26AD-4F3D-A071-B09BCD64A9DC}" srcOrd="1" destOrd="0" presId="urn:microsoft.com/office/officeart/2005/8/layout/list1"/>
    <dgm:cxn modelId="{2B14A534-C825-4580-9F96-2D30AC0D56ED}" type="presParOf" srcId="{13CE1473-75FE-40BB-8C8C-700D58AB2BC9}" destId="{25DA315D-AD62-40E7-99CE-B61BFDEADAFC}" srcOrd="21" destOrd="0" presId="urn:microsoft.com/office/officeart/2005/8/layout/list1"/>
    <dgm:cxn modelId="{5DE844A6-EE01-4623-A988-D66FC3313CDC}" type="presParOf" srcId="{13CE1473-75FE-40BB-8C8C-700D58AB2BC9}" destId="{52513B92-562F-4305-8ABB-0760F5A1F121}" srcOrd="22" destOrd="0" presId="urn:microsoft.com/office/officeart/2005/8/layout/list1"/>
    <dgm:cxn modelId="{C43D9DE9-17D3-4C9D-A51E-754C6CEE9C67}" type="presParOf" srcId="{13CE1473-75FE-40BB-8C8C-700D58AB2BC9}" destId="{142B0484-4608-4C04-A2E2-61413B580946}" srcOrd="23" destOrd="0" presId="urn:microsoft.com/office/officeart/2005/8/layout/list1"/>
    <dgm:cxn modelId="{AC27D95D-CFEF-461B-8401-D0A7BFE341A5}" type="presParOf" srcId="{13CE1473-75FE-40BB-8C8C-700D58AB2BC9}" destId="{0513B2E8-818E-4905-94D4-79BB57B5EABF}" srcOrd="24" destOrd="0" presId="urn:microsoft.com/office/officeart/2005/8/layout/list1"/>
    <dgm:cxn modelId="{43EE2A51-C1D7-4FFE-B3D5-1A0700E12159}" type="presParOf" srcId="{0513B2E8-818E-4905-94D4-79BB57B5EABF}" destId="{CD22F032-A490-4ADF-8819-7AEBC0A06E26}" srcOrd="0" destOrd="0" presId="urn:microsoft.com/office/officeart/2005/8/layout/list1"/>
    <dgm:cxn modelId="{6B38ABFC-0DFF-4FE0-8D05-CBCC4A54E61D}" type="presParOf" srcId="{0513B2E8-818E-4905-94D4-79BB57B5EABF}" destId="{8C538DA9-B43C-42D8-ADBA-91E0BA5DD4A3}" srcOrd="1" destOrd="0" presId="urn:microsoft.com/office/officeart/2005/8/layout/list1"/>
    <dgm:cxn modelId="{9CDCF42A-3C86-46E6-B5B2-35D41AFEC799}" type="presParOf" srcId="{13CE1473-75FE-40BB-8C8C-700D58AB2BC9}" destId="{D523D556-F11F-43B3-98F7-EE1C35131152}" srcOrd="25" destOrd="0" presId="urn:microsoft.com/office/officeart/2005/8/layout/list1"/>
    <dgm:cxn modelId="{BB592072-13FA-4EAF-AB74-91DA74B2196E}" type="presParOf" srcId="{13CE1473-75FE-40BB-8C8C-700D58AB2BC9}" destId="{B68055C0-3702-4D2B-80B8-9DFCFA59ABFD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82B672-13B5-4A00-802F-7E069BCECB33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115786C7-7840-454D-8F88-E0F8E4782709}">
      <dgm:prSet custT="1"/>
      <dgm:spPr/>
      <dgm:t>
        <a:bodyPr/>
        <a:lstStyle/>
        <a:p>
          <a:r>
            <a:rPr lang="en-US" sz="1800" dirty="0"/>
            <a:t> </a:t>
          </a:r>
          <a:r>
            <a:rPr lang="hr-HR" sz="1800" dirty="0"/>
            <a:t>prijedlog i konsenzus (Županija i županijske javne ustanove) </a:t>
          </a:r>
          <a:endParaRPr lang="en-US" sz="1800" dirty="0"/>
        </a:p>
      </dgm:t>
    </dgm:pt>
    <dgm:pt modelId="{2511FCC5-3A08-48B0-BEC0-0EBC05862EC2}" type="parTrans" cxnId="{699F525A-BC58-4E9C-8F66-FF5CAEFB8D77}">
      <dgm:prSet/>
      <dgm:spPr/>
      <dgm:t>
        <a:bodyPr/>
        <a:lstStyle/>
        <a:p>
          <a:endParaRPr lang="en-US"/>
        </a:p>
      </dgm:t>
    </dgm:pt>
    <dgm:pt modelId="{0C288DE7-1673-4F30-A00E-F57E45FD9E97}" type="sibTrans" cxnId="{699F525A-BC58-4E9C-8F66-FF5CAEFB8D77}">
      <dgm:prSet/>
      <dgm:spPr/>
      <dgm:t>
        <a:bodyPr/>
        <a:lstStyle/>
        <a:p>
          <a:endParaRPr lang="en-US"/>
        </a:p>
      </dgm:t>
    </dgm:pt>
    <dgm:pt modelId="{EEE822ED-1E52-4B31-94BD-E791CE158EBE}">
      <dgm:prSet custT="1"/>
      <dgm:spPr/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Županijski proračun/proračun županijskih ustanova/nacionalna razina</a:t>
          </a: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gm:t>
    </dgm:pt>
    <dgm:pt modelId="{D48A528B-9347-44F4-B061-C3A3CCFA5ECF}" type="parTrans" cxnId="{4F460218-C5D6-4628-B800-59EB31BC9FF3}">
      <dgm:prSet/>
      <dgm:spPr/>
      <dgm:t>
        <a:bodyPr/>
        <a:lstStyle/>
        <a:p>
          <a:endParaRPr lang="en-US"/>
        </a:p>
      </dgm:t>
    </dgm:pt>
    <dgm:pt modelId="{D728FD78-99A8-488E-9BD2-C38AE28C79F0}" type="sibTrans" cxnId="{4F460218-C5D6-4628-B800-59EB31BC9FF3}">
      <dgm:prSet/>
      <dgm:spPr/>
      <dgm:t>
        <a:bodyPr/>
        <a:lstStyle/>
        <a:p>
          <a:endParaRPr lang="en-US"/>
        </a:p>
      </dgm:t>
    </dgm:pt>
    <dgm:pt modelId="{86DE6E12-D116-43F3-874F-46EB7A49903C}">
      <dgm:prSet custT="1"/>
      <dgm:spPr/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ostvarenje više posebnih ciljeva</a:t>
          </a: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,</a:t>
          </a:r>
        </a:p>
      </dgm:t>
    </dgm:pt>
    <dgm:pt modelId="{8865B899-1B44-40FF-9936-C6261884EA0D}" type="parTrans" cxnId="{858637EE-EA3E-4721-BFF6-6EF6CD44D3CF}">
      <dgm:prSet/>
      <dgm:spPr/>
      <dgm:t>
        <a:bodyPr/>
        <a:lstStyle/>
        <a:p>
          <a:endParaRPr lang="en-US"/>
        </a:p>
      </dgm:t>
    </dgm:pt>
    <dgm:pt modelId="{2BC452B4-86F1-4781-A9BE-5773FB832551}" type="sibTrans" cxnId="{858637EE-EA3E-4721-BFF6-6EF6CD44D3CF}">
      <dgm:prSet/>
      <dgm:spPr/>
      <dgm:t>
        <a:bodyPr/>
        <a:lstStyle/>
        <a:p>
          <a:endParaRPr lang="en-US"/>
        </a:p>
      </dgm:t>
    </dgm:pt>
    <dgm:pt modelId="{E67AB41E-D8E2-440A-94BF-7354E2FBE72B}">
      <dgm:prSet custT="1"/>
      <dgm:spPr/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važnost nadilazi županijski okvir</a:t>
          </a: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, </a:t>
          </a:r>
        </a:p>
      </dgm:t>
    </dgm:pt>
    <dgm:pt modelId="{DCD2C2E3-2D75-4CBF-A282-B8B2409157D3}" type="parTrans" cxnId="{6909DEF9-037D-46CA-940C-9C544974A97D}">
      <dgm:prSet/>
      <dgm:spPr/>
      <dgm:t>
        <a:bodyPr/>
        <a:lstStyle/>
        <a:p>
          <a:endParaRPr lang="en-US"/>
        </a:p>
      </dgm:t>
    </dgm:pt>
    <dgm:pt modelId="{DA36F661-A711-4628-A176-C06E4AB46BD0}" type="sibTrans" cxnId="{6909DEF9-037D-46CA-940C-9C544974A97D}">
      <dgm:prSet/>
      <dgm:spPr/>
      <dgm:t>
        <a:bodyPr/>
        <a:lstStyle/>
        <a:p>
          <a:endParaRPr lang="en-US"/>
        </a:p>
      </dgm:t>
    </dgm:pt>
    <dgm:pt modelId="{5D4FEF68-1316-4C57-825A-DA691864C986}">
      <dgm:prSet custT="1"/>
      <dgm:spPr/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 realizacija pozitivno utječe na povećanje kvalitete života velikog broja žitelja SDŽ-a </a:t>
          </a: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gm:t>
    </dgm:pt>
    <dgm:pt modelId="{BFB4F4FA-51F3-40B4-9DA6-6BE1A2193656}" type="parTrans" cxnId="{B0DCD749-7A00-466B-8CE6-BB99A5F25977}">
      <dgm:prSet/>
      <dgm:spPr/>
      <dgm:t>
        <a:bodyPr/>
        <a:lstStyle/>
        <a:p>
          <a:endParaRPr lang="en-US"/>
        </a:p>
      </dgm:t>
    </dgm:pt>
    <dgm:pt modelId="{11E20404-49A6-4533-8262-0051EBC0790D}" type="sibTrans" cxnId="{B0DCD749-7A00-466B-8CE6-BB99A5F25977}">
      <dgm:prSet/>
      <dgm:spPr/>
      <dgm:t>
        <a:bodyPr/>
        <a:lstStyle/>
        <a:p>
          <a:endParaRPr lang="en-US"/>
        </a:p>
      </dgm:t>
    </dgm:pt>
    <dgm:pt modelId="{2E4AEE79-763E-4A7B-BBD2-E906588EBF9D}">
      <dgm:prSet custT="1"/>
      <dgm:spPr/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Prostorni plan županije (III. izmjene i dopune – 2021.),</a:t>
          </a: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gm:t>
    </dgm:pt>
    <dgm:pt modelId="{FEB2677E-AE23-4FAA-B6C5-982E840709C1}" type="parTrans" cxnId="{AE7914AC-B5A8-496D-B67B-19674CFD9281}">
      <dgm:prSet/>
      <dgm:spPr/>
      <dgm:t>
        <a:bodyPr/>
        <a:lstStyle/>
        <a:p>
          <a:endParaRPr lang="en-US"/>
        </a:p>
      </dgm:t>
    </dgm:pt>
    <dgm:pt modelId="{6DCF0674-209C-4565-BA5A-F70F85F7F043}" type="sibTrans" cxnId="{AE7914AC-B5A8-496D-B67B-19674CFD9281}">
      <dgm:prSet/>
      <dgm:spPr/>
      <dgm:t>
        <a:bodyPr/>
        <a:lstStyle/>
        <a:p>
          <a:endParaRPr lang="en-US"/>
        </a:p>
      </dgm:t>
    </dgm:pt>
    <dgm:pt modelId="{D5F2B336-DA4A-47F3-A434-7067CDA93242}" type="pres">
      <dgm:prSet presAssocID="{EB82B672-13B5-4A00-802F-7E069BCECB33}" presName="Name0" presStyleCnt="0">
        <dgm:presLayoutVars>
          <dgm:chMax val="7"/>
          <dgm:chPref val="7"/>
          <dgm:dir/>
        </dgm:presLayoutVars>
      </dgm:prSet>
      <dgm:spPr/>
    </dgm:pt>
    <dgm:pt modelId="{FBDB25C0-FB9F-49DA-87BD-C5E0A16E9070}" type="pres">
      <dgm:prSet presAssocID="{EB82B672-13B5-4A00-802F-7E069BCECB33}" presName="Name1" presStyleCnt="0"/>
      <dgm:spPr/>
    </dgm:pt>
    <dgm:pt modelId="{6D996364-005A-4E3A-B30E-774C86E6879A}" type="pres">
      <dgm:prSet presAssocID="{EB82B672-13B5-4A00-802F-7E069BCECB33}" presName="cycle" presStyleCnt="0"/>
      <dgm:spPr/>
    </dgm:pt>
    <dgm:pt modelId="{EF62F9AC-5734-4417-920F-985459F2DD6D}" type="pres">
      <dgm:prSet presAssocID="{EB82B672-13B5-4A00-802F-7E069BCECB33}" presName="srcNode" presStyleLbl="node1" presStyleIdx="0" presStyleCnt="6"/>
      <dgm:spPr/>
    </dgm:pt>
    <dgm:pt modelId="{50C6C496-FDCD-46F2-BBB7-5D36A73A0057}" type="pres">
      <dgm:prSet presAssocID="{EB82B672-13B5-4A00-802F-7E069BCECB33}" presName="conn" presStyleLbl="parChTrans1D2" presStyleIdx="0" presStyleCnt="1"/>
      <dgm:spPr/>
    </dgm:pt>
    <dgm:pt modelId="{EADBDF5D-6C6A-48BD-A176-24D903F23CB8}" type="pres">
      <dgm:prSet presAssocID="{EB82B672-13B5-4A00-802F-7E069BCECB33}" presName="extraNode" presStyleLbl="node1" presStyleIdx="0" presStyleCnt="6"/>
      <dgm:spPr/>
    </dgm:pt>
    <dgm:pt modelId="{CBB095F6-DD4C-40CE-9963-87A67F4883E4}" type="pres">
      <dgm:prSet presAssocID="{EB82B672-13B5-4A00-802F-7E069BCECB33}" presName="dstNode" presStyleLbl="node1" presStyleIdx="0" presStyleCnt="6"/>
      <dgm:spPr/>
    </dgm:pt>
    <dgm:pt modelId="{D81D0E07-8CBB-4B6E-A47F-0F807AE636BA}" type="pres">
      <dgm:prSet presAssocID="{115786C7-7840-454D-8F88-E0F8E4782709}" presName="text_1" presStyleLbl="node1" presStyleIdx="0" presStyleCnt="6">
        <dgm:presLayoutVars>
          <dgm:bulletEnabled val="1"/>
        </dgm:presLayoutVars>
      </dgm:prSet>
      <dgm:spPr/>
    </dgm:pt>
    <dgm:pt modelId="{DFEE2815-F8D2-4658-847A-7EC61336A00A}" type="pres">
      <dgm:prSet presAssocID="{115786C7-7840-454D-8F88-E0F8E4782709}" presName="accent_1" presStyleCnt="0"/>
      <dgm:spPr/>
    </dgm:pt>
    <dgm:pt modelId="{9A4F5C76-4457-4D8E-98C8-97F89422A940}" type="pres">
      <dgm:prSet presAssocID="{115786C7-7840-454D-8F88-E0F8E4782709}" presName="accentRepeatNode" presStyleLbl="solidFgAcc1" presStyleIdx="0" presStyleCnt="6"/>
      <dgm:spPr/>
    </dgm:pt>
    <dgm:pt modelId="{31FB4F6A-F1D7-4B35-B789-6D9348EFD97A}" type="pres">
      <dgm:prSet presAssocID="{2E4AEE79-763E-4A7B-BBD2-E906588EBF9D}" presName="text_2" presStyleLbl="node1" presStyleIdx="1" presStyleCnt="6" custLinFactNeighborX="-244" custLinFactNeighborY="2920">
        <dgm:presLayoutVars>
          <dgm:bulletEnabled val="1"/>
        </dgm:presLayoutVars>
      </dgm:prSet>
      <dgm:spPr/>
    </dgm:pt>
    <dgm:pt modelId="{9FAEF0FC-D216-446F-8CF7-379DFE5C3237}" type="pres">
      <dgm:prSet presAssocID="{2E4AEE79-763E-4A7B-BBD2-E906588EBF9D}" presName="accent_2" presStyleCnt="0"/>
      <dgm:spPr/>
    </dgm:pt>
    <dgm:pt modelId="{EDBC1A66-1AB7-426D-A837-B3A4B5347F06}" type="pres">
      <dgm:prSet presAssocID="{2E4AEE79-763E-4A7B-BBD2-E906588EBF9D}" presName="accentRepeatNode" presStyleLbl="solidFgAcc1" presStyleIdx="1" presStyleCnt="6"/>
      <dgm:spPr/>
    </dgm:pt>
    <dgm:pt modelId="{050A6D55-3F24-441A-B6E2-5E2C184085D8}" type="pres">
      <dgm:prSet presAssocID="{EEE822ED-1E52-4B31-94BD-E791CE158EBE}" presName="text_3" presStyleLbl="node1" presStyleIdx="2" presStyleCnt="6">
        <dgm:presLayoutVars>
          <dgm:bulletEnabled val="1"/>
        </dgm:presLayoutVars>
      </dgm:prSet>
      <dgm:spPr/>
    </dgm:pt>
    <dgm:pt modelId="{B9705FDC-08CA-41D5-A259-51B662BE60D0}" type="pres">
      <dgm:prSet presAssocID="{EEE822ED-1E52-4B31-94BD-E791CE158EBE}" presName="accent_3" presStyleCnt="0"/>
      <dgm:spPr/>
    </dgm:pt>
    <dgm:pt modelId="{7C0581F8-70A2-4104-A0AC-13D61266343E}" type="pres">
      <dgm:prSet presAssocID="{EEE822ED-1E52-4B31-94BD-E791CE158EBE}" presName="accentRepeatNode" presStyleLbl="solidFgAcc1" presStyleIdx="2" presStyleCnt="6"/>
      <dgm:spPr/>
    </dgm:pt>
    <dgm:pt modelId="{C24E1CBB-631E-464A-B20F-006144F07C52}" type="pres">
      <dgm:prSet presAssocID="{86DE6E12-D116-43F3-874F-46EB7A49903C}" presName="text_4" presStyleLbl="node1" presStyleIdx="3" presStyleCnt="6">
        <dgm:presLayoutVars>
          <dgm:bulletEnabled val="1"/>
        </dgm:presLayoutVars>
      </dgm:prSet>
      <dgm:spPr/>
    </dgm:pt>
    <dgm:pt modelId="{7E26D003-C827-4BD7-8FC8-110C20AE5400}" type="pres">
      <dgm:prSet presAssocID="{86DE6E12-D116-43F3-874F-46EB7A49903C}" presName="accent_4" presStyleCnt="0"/>
      <dgm:spPr/>
    </dgm:pt>
    <dgm:pt modelId="{3995DAF3-3C6F-4E14-8A46-1C0DFC77EC82}" type="pres">
      <dgm:prSet presAssocID="{86DE6E12-D116-43F3-874F-46EB7A49903C}" presName="accentRepeatNode" presStyleLbl="solidFgAcc1" presStyleIdx="3" presStyleCnt="6"/>
      <dgm:spPr/>
    </dgm:pt>
    <dgm:pt modelId="{687C07DE-FBAB-4BA7-87C8-1FAC886CF9A6}" type="pres">
      <dgm:prSet presAssocID="{E67AB41E-D8E2-440A-94BF-7354E2FBE72B}" presName="text_5" presStyleLbl="node1" presStyleIdx="4" presStyleCnt="6">
        <dgm:presLayoutVars>
          <dgm:bulletEnabled val="1"/>
        </dgm:presLayoutVars>
      </dgm:prSet>
      <dgm:spPr/>
    </dgm:pt>
    <dgm:pt modelId="{172B7BBE-7EA9-4DAF-B973-899712EA26FE}" type="pres">
      <dgm:prSet presAssocID="{E67AB41E-D8E2-440A-94BF-7354E2FBE72B}" presName="accent_5" presStyleCnt="0"/>
      <dgm:spPr/>
    </dgm:pt>
    <dgm:pt modelId="{18AE9ECB-16E0-4405-AADC-8EAE7C1D9DC8}" type="pres">
      <dgm:prSet presAssocID="{E67AB41E-D8E2-440A-94BF-7354E2FBE72B}" presName="accentRepeatNode" presStyleLbl="solidFgAcc1" presStyleIdx="4" presStyleCnt="6"/>
      <dgm:spPr/>
    </dgm:pt>
    <dgm:pt modelId="{9ABDFB36-EDCB-45B5-8B4E-1E6700C3BCE7}" type="pres">
      <dgm:prSet presAssocID="{5D4FEF68-1316-4C57-825A-DA691864C986}" presName="text_6" presStyleLbl="node1" presStyleIdx="5" presStyleCnt="6" custLinFactNeighborX="-745" custLinFactNeighborY="-4606">
        <dgm:presLayoutVars>
          <dgm:bulletEnabled val="1"/>
        </dgm:presLayoutVars>
      </dgm:prSet>
      <dgm:spPr/>
    </dgm:pt>
    <dgm:pt modelId="{64CEF81B-C3FF-45F1-8FE0-DEE99397F9A8}" type="pres">
      <dgm:prSet presAssocID="{5D4FEF68-1316-4C57-825A-DA691864C986}" presName="accent_6" presStyleCnt="0"/>
      <dgm:spPr/>
    </dgm:pt>
    <dgm:pt modelId="{4E993258-3DEF-473D-A246-FC3A8C875A82}" type="pres">
      <dgm:prSet presAssocID="{5D4FEF68-1316-4C57-825A-DA691864C986}" presName="accentRepeatNode" presStyleLbl="solidFgAcc1" presStyleIdx="5" presStyleCnt="6"/>
      <dgm:spPr/>
    </dgm:pt>
  </dgm:ptLst>
  <dgm:cxnLst>
    <dgm:cxn modelId="{4B121314-27ED-4677-9838-8B7466DFE709}" type="presOf" srcId="{5D4FEF68-1316-4C57-825A-DA691864C986}" destId="{9ABDFB36-EDCB-45B5-8B4E-1E6700C3BCE7}" srcOrd="0" destOrd="0" presId="urn:microsoft.com/office/officeart/2008/layout/VerticalCurvedList"/>
    <dgm:cxn modelId="{4F460218-C5D6-4628-B800-59EB31BC9FF3}" srcId="{EB82B672-13B5-4A00-802F-7E069BCECB33}" destId="{EEE822ED-1E52-4B31-94BD-E791CE158EBE}" srcOrd="2" destOrd="0" parTransId="{D48A528B-9347-44F4-B061-C3A3CCFA5ECF}" sibTransId="{D728FD78-99A8-488E-9BD2-C38AE28C79F0}"/>
    <dgm:cxn modelId="{242CFF1B-803D-4FBC-A6A8-7D892F9E2519}" type="presOf" srcId="{2E4AEE79-763E-4A7B-BBD2-E906588EBF9D}" destId="{31FB4F6A-F1D7-4B35-B789-6D9348EFD97A}" srcOrd="0" destOrd="0" presId="urn:microsoft.com/office/officeart/2008/layout/VerticalCurvedList"/>
    <dgm:cxn modelId="{0E380932-981D-4EEE-A3D6-D41FCD83D30D}" type="presOf" srcId="{E67AB41E-D8E2-440A-94BF-7354E2FBE72B}" destId="{687C07DE-FBAB-4BA7-87C8-1FAC886CF9A6}" srcOrd="0" destOrd="0" presId="urn:microsoft.com/office/officeart/2008/layout/VerticalCurvedList"/>
    <dgm:cxn modelId="{C972845F-8110-4B4B-8A92-4FBC02D82ACE}" type="presOf" srcId="{86DE6E12-D116-43F3-874F-46EB7A49903C}" destId="{C24E1CBB-631E-464A-B20F-006144F07C52}" srcOrd="0" destOrd="0" presId="urn:microsoft.com/office/officeart/2008/layout/VerticalCurvedList"/>
    <dgm:cxn modelId="{B0DCD749-7A00-466B-8CE6-BB99A5F25977}" srcId="{EB82B672-13B5-4A00-802F-7E069BCECB33}" destId="{5D4FEF68-1316-4C57-825A-DA691864C986}" srcOrd="5" destOrd="0" parTransId="{BFB4F4FA-51F3-40B4-9DA6-6BE1A2193656}" sibTransId="{11E20404-49A6-4533-8262-0051EBC0790D}"/>
    <dgm:cxn modelId="{699F525A-BC58-4E9C-8F66-FF5CAEFB8D77}" srcId="{EB82B672-13B5-4A00-802F-7E069BCECB33}" destId="{115786C7-7840-454D-8F88-E0F8E4782709}" srcOrd="0" destOrd="0" parTransId="{2511FCC5-3A08-48B0-BEC0-0EBC05862EC2}" sibTransId="{0C288DE7-1673-4F30-A00E-F57E45FD9E97}"/>
    <dgm:cxn modelId="{AE7914AC-B5A8-496D-B67B-19674CFD9281}" srcId="{EB82B672-13B5-4A00-802F-7E069BCECB33}" destId="{2E4AEE79-763E-4A7B-BBD2-E906588EBF9D}" srcOrd="1" destOrd="0" parTransId="{FEB2677E-AE23-4FAA-B6C5-982E840709C1}" sibTransId="{6DCF0674-209C-4565-BA5A-F70F85F7F043}"/>
    <dgm:cxn modelId="{431D8FB8-5084-4EFC-B8B7-4FF0EACDF74F}" type="presOf" srcId="{EEE822ED-1E52-4B31-94BD-E791CE158EBE}" destId="{050A6D55-3F24-441A-B6E2-5E2C184085D8}" srcOrd="0" destOrd="0" presId="urn:microsoft.com/office/officeart/2008/layout/VerticalCurvedList"/>
    <dgm:cxn modelId="{723C1CD7-3013-4BAF-9449-B5276758320F}" type="presOf" srcId="{115786C7-7840-454D-8F88-E0F8E4782709}" destId="{D81D0E07-8CBB-4B6E-A47F-0F807AE636BA}" srcOrd="0" destOrd="0" presId="urn:microsoft.com/office/officeart/2008/layout/VerticalCurvedList"/>
    <dgm:cxn modelId="{858637EE-EA3E-4721-BFF6-6EF6CD44D3CF}" srcId="{EB82B672-13B5-4A00-802F-7E069BCECB33}" destId="{86DE6E12-D116-43F3-874F-46EB7A49903C}" srcOrd="3" destOrd="0" parTransId="{8865B899-1B44-40FF-9936-C6261884EA0D}" sibTransId="{2BC452B4-86F1-4781-A9BE-5773FB832551}"/>
    <dgm:cxn modelId="{816336F1-5F6E-40CF-A915-51BEF282ED1C}" type="presOf" srcId="{EB82B672-13B5-4A00-802F-7E069BCECB33}" destId="{D5F2B336-DA4A-47F3-A434-7067CDA93242}" srcOrd="0" destOrd="0" presId="urn:microsoft.com/office/officeart/2008/layout/VerticalCurvedList"/>
    <dgm:cxn modelId="{0FFAE0F6-D2D7-423D-8E63-B23DC30C0BC3}" type="presOf" srcId="{0C288DE7-1673-4F30-A00E-F57E45FD9E97}" destId="{50C6C496-FDCD-46F2-BBB7-5D36A73A0057}" srcOrd="0" destOrd="0" presId="urn:microsoft.com/office/officeart/2008/layout/VerticalCurvedList"/>
    <dgm:cxn modelId="{6909DEF9-037D-46CA-940C-9C544974A97D}" srcId="{EB82B672-13B5-4A00-802F-7E069BCECB33}" destId="{E67AB41E-D8E2-440A-94BF-7354E2FBE72B}" srcOrd="4" destOrd="0" parTransId="{DCD2C2E3-2D75-4CBF-A282-B8B2409157D3}" sibTransId="{DA36F661-A711-4628-A176-C06E4AB46BD0}"/>
    <dgm:cxn modelId="{994B1004-1B8C-414C-A070-1655D22F35EB}" type="presParOf" srcId="{D5F2B336-DA4A-47F3-A434-7067CDA93242}" destId="{FBDB25C0-FB9F-49DA-87BD-C5E0A16E9070}" srcOrd="0" destOrd="0" presId="urn:microsoft.com/office/officeart/2008/layout/VerticalCurvedList"/>
    <dgm:cxn modelId="{897C63B4-9CAC-4B95-8F09-E3A9EEB9395F}" type="presParOf" srcId="{FBDB25C0-FB9F-49DA-87BD-C5E0A16E9070}" destId="{6D996364-005A-4E3A-B30E-774C86E6879A}" srcOrd="0" destOrd="0" presId="urn:microsoft.com/office/officeart/2008/layout/VerticalCurvedList"/>
    <dgm:cxn modelId="{892A0F08-05D2-4813-AA37-3CA7A2A3D248}" type="presParOf" srcId="{6D996364-005A-4E3A-B30E-774C86E6879A}" destId="{EF62F9AC-5734-4417-920F-985459F2DD6D}" srcOrd="0" destOrd="0" presId="urn:microsoft.com/office/officeart/2008/layout/VerticalCurvedList"/>
    <dgm:cxn modelId="{5E8DD482-FCA4-40E2-B319-CD4D0C788DCE}" type="presParOf" srcId="{6D996364-005A-4E3A-B30E-774C86E6879A}" destId="{50C6C496-FDCD-46F2-BBB7-5D36A73A0057}" srcOrd="1" destOrd="0" presId="urn:microsoft.com/office/officeart/2008/layout/VerticalCurvedList"/>
    <dgm:cxn modelId="{151781D7-56CC-4337-AA20-E253E47A121A}" type="presParOf" srcId="{6D996364-005A-4E3A-B30E-774C86E6879A}" destId="{EADBDF5D-6C6A-48BD-A176-24D903F23CB8}" srcOrd="2" destOrd="0" presId="urn:microsoft.com/office/officeart/2008/layout/VerticalCurvedList"/>
    <dgm:cxn modelId="{339CD41C-4452-4E98-B3F4-4BF5F48FCD89}" type="presParOf" srcId="{6D996364-005A-4E3A-B30E-774C86E6879A}" destId="{CBB095F6-DD4C-40CE-9963-87A67F4883E4}" srcOrd="3" destOrd="0" presId="urn:microsoft.com/office/officeart/2008/layout/VerticalCurvedList"/>
    <dgm:cxn modelId="{151DC0EE-FF6B-4C9C-8768-DF9030A76FB7}" type="presParOf" srcId="{FBDB25C0-FB9F-49DA-87BD-C5E0A16E9070}" destId="{D81D0E07-8CBB-4B6E-A47F-0F807AE636BA}" srcOrd="1" destOrd="0" presId="urn:microsoft.com/office/officeart/2008/layout/VerticalCurvedList"/>
    <dgm:cxn modelId="{FEF2C8A4-1142-418C-B0E3-DCA2868F659B}" type="presParOf" srcId="{FBDB25C0-FB9F-49DA-87BD-C5E0A16E9070}" destId="{DFEE2815-F8D2-4658-847A-7EC61336A00A}" srcOrd="2" destOrd="0" presId="urn:microsoft.com/office/officeart/2008/layout/VerticalCurvedList"/>
    <dgm:cxn modelId="{EC2BC6E6-288E-4AB0-A2D7-84DB1BF5590F}" type="presParOf" srcId="{DFEE2815-F8D2-4658-847A-7EC61336A00A}" destId="{9A4F5C76-4457-4D8E-98C8-97F89422A940}" srcOrd="0" destOrd="0" presId="urn:microsoft.com/office/officeart/2008/layout/VerticalCurvedList"/>
    <dgm:cxn modelId="{65FF64A4-FB51-441F-8259-9A31DE35996A}" type="presParOf" srcId="{FBDB25C0-FB9F-49DA-87BD-C5E0A16E9070}" destId="{31FB4F6A-F1D7-4B35-B789-6D9348EFD97A}" srcOrd="3" destOrd="0" presId="urn:microsoft.com/office/officeart/2008/layout/VerticalCurvedList"/>
    <dgm:cxn modelId="{5467E1B8-5913-4107-90E1-B4BDF977DFC0}" type="presParOf" srcId="{FBDB25C0-FB9F-49DA-87BD-C5E0A16E9070}" destId="{9FAEF0FC-D216-446F-8CF7-379DFE5C3237}" srcOrd="4" destOrd="0" presId="urn:microsoft.com/office/officeart/2008/layout/VerticalCurvedList"/>
    <dgm:cxn modelId="{BC321032-9A3C-48A9-A491-54BF754E39A0}" type="presParOf" srcId="{9FAEF0FC-D216-446F-8CF7-379DFE5C3237}" destId="{EDBC1A66-1AB7-426D-A837-B3A4B5347F06}" srcOrd="0" destOrd="0" presId="urn:microsoft.com/office/officeart/2008/layout/VerticalCurvedList"/>
    <dgm:cxn modelId="{E8B4B4DA-1144-4517-81C9-8D325AB4293A}" type="presParOf" srcId="{FBDB25C0-FB9F-49DA-87BD-C5E0A16E9070}" destId="{050A6D55-3F24-441A-B6E2-5E2C184085D8}" srcOrd="5" destOrd="0" presId="urn:microsoft.com/office/officeart/2008/layout/VerticalCurvedList"/>
    <dgm:cxn modelId="{21191857-5115-46A3-9911-89A8CAE8A52B}" type="presParOf" srcId="{FBDB25C0-FB9F-49DA-87BD-C5E0A16E9070}" destId="{B9705FDC-08CA-41D5-A259-51B662BE60D0}" srcOrd="6" destOrd="0" presId="urn:microsoft.com/office/officeart/2008/layout/VerticalCurvedList"/>
    <dgm:cxn modelId="{C6C421D3-3C20-481B-AE01-726F00A4C22E}" type="presParOf" srcId="{B9705FDC-08CA-41D5-A259-51B662BE60D0}" destId="{7C0581F8-70A2-4104-A0AC-13D61266343E}" srcOrd="0" destOrd="0" presId="urn:microsoft.com/office/officeart/2008/layout/VerticalCurvedList"/>
    <dgm:cxn modelId="{AE83E119-C4BD-410F-A39C-2E816C6197E9}" type="presParOf" srcId="{FBDB25C0-FB9F-49DA-87BD-C5E0A16E9070}" destId="{C24E1CBB-631E-464A-B20F-006144F07C52}" srcOrd="7" destOrd="0" presId="urn:microsoft.com/office/officeart/2008/layout/VerticalCurvedList"/>
    <dgm:cxn modelId="{C8845A14-D5BE-4621-8FC5-E2676FC9B02E}" type="presParOf" srcId="{FBDB25C0-FB9F-49DA-87BD-C5E0A16E9070}" destId="{7E26D003-C827-4BD7-8FC8-110C20AE5400}" srcOrd="8" destOrd="0" presId="urn:microsoft.com/office/officeart/2008/layout/VerticalCurvedList"/>
    <dgm:cxn modelId="{35E710D1-DE35-4310-83E1-6FEA73179F4A}" type="presParOf" srcId="{7E26D003-C827-4BD7-8FC8-110C20AE5400}" destId="{3995DAF3-3C6F-4E14-8A46-1C0DFC77EC82}" srcOrd="0" destOrd="0" presId="urn:microsoft.com/office/officeart/2008/layout/VerticalCurvedList"/>
    <dgm:cxn modelId="{F35E1756-82F0-4612-81B6-1EB0AB3B23A0}" type="presParOf" srcId="{FBDB25C0-FB9F-49DA-87BD-C5E0A16E9070}" destId="{687C07DE-FBAB-4BA7-87C8-1FAC886CF9A6}" srcOrd="9" destOrd="0" presId="urn:microsoft.com/office/officeart/2008/layout/VerticalCurvedList"/>
    <dgm:cxn modelId="{2409C8C8-FC10-4E3F-927E-F5049F181B6E}" type="presParOf" srcId="{FBDB25C0-FB9F-49DA-87BD-C5E0A16E9070}" destId="{172B7BBE-7EA9-4DAF-B973-899712EA26FE}" srcOrd="10" destOrd="0" presId="urn:microsoft.com/office/officeart/2008/layout/VerticalCurvedList"/>
    <dgm:cxn modelId="{3D840D23-993D-4791-939C-A42F52201D1B}" type="presParOf" srcId="{172B7BBE-7EA9-4DAF-B973-899712EA26FE}" destId="{18AE9ECB-16E0-4405-AADC-8EAE7C1D9DC8}" srcOrd="0" destOrd="0" presId="urn:microsoft.com/office/officeart/2008/layout/VerticalCurvedList"/>
    <dgm:cxn modelId="{5B458D0E-C901-4C0D-B081-61AEC7034D9A}" type="presParOf" srcId="{FBDB25C0-FB9F-49DA-87BD-C5E0A16E9070}" destId="{9ABDFB36-EDCB-45B5-8B4E-1E6700C3BCE7}" srcOrd="11" destOrd="0" presId="urn:microsoft.com/office/officeart/2008/layout/VerticalCurvedList"/>
    <dgm:cxn modelId="{D7D1E3A9-485E-403F-9D89-E54B6A5D3636}" type="presParOf" srcId="{FBDB25C0-FB9F-49DA-87BD-C5E0A16E9070}" destId="{64CEF81B-C3FF-45F1-8FE0-DEE99397F9A8}" srcOrd="12" destOrd="0" presId="urn:microsoft.com/office/officeart/2008/layout/VerticalCurvedList"/>
    <dgm:cxn modelId="{6E5C9FF9-5948-43BE-8D40-C6C62BD60073}" type="presParOf" srcId="{64CEF81B-C3FF-45F1-8FE0-DEE99397F9A8}" destId="{4E993258-3DEF-473D-A246-FC3A8C875A8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82B672-13B5-4A00-802F-7E069BCECB33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115786C7-7840-454D-8F88-E0F8E4782709}">
      <dgm:prSet custT="1"/>
      <dgm:spPr/>
      <dgm:t>
        <a:bodyPr/>
        <a:lstStyle/>
        <a:p>
          <a:endParaRPr lang="hr-HR" sz="1200" dirty="0"/>
        </a:p>
        <a:p>
          <a:r>
            <a:rPr lang="en-US" sz="1400" dirty="0"/>
            <a:t>KRATKI OPIS SVRHE STRATEŠKOG PROJEKTA  </a:t>
          </a:r>
          <a:endParaRPr lang="hr-HR" sz="1400" dirty="0"/>
        </a:p>
        <a:p>
          <a:endParaRPr lang="en-US" sz="1400" dirty="0"/>
        </a:p>
      </dgm:t>
    </dgm:pt>
    <dgm:pt modelId="{2511FCC5-3A08-48B0-BEC0-0EBC05862EC2}" type="parTrans" cxnId="{699F525A-BC58-4E9C-8F66-FF5CAEFB8D77}">
      <dgm:prSet/>
      <dgm:spPr/>
      <dgm:t>
        <a:bodyPr/>
        <a:lstStyle/>
        <a:p>
          <a:endParaRPr lang="en-US" sz="1400"/>
        </a:p>
      </dgm:t>
    </dgm:pt>
    <dgm:pt modelId="{0C288DE7-1673-4F30-A00E-F57E45FD9E97}" type="sibTrans" cxnId="{699F525A-BC58-4E9C-8F66-FF5CAEFB8D77}">
      <dgm:prSet/>
      <dgm:spPr/>
      <dgm:t>
        <a:bodyPr/>
        <a:lstStyle/>
        <a:p>
          <a:endParaRPr lang="en-US" sz="1400"/>
        </a:p>
      </dgm:t>
    </dgm:pt>
    <dgm:pt modelId="{EEE822ED-1E52-4B31-94BD-E791CE158EBE}">
      <dgm:prSet custT="1"/>
      <dgm:spPr/>
      <dgm:t>
        <a:bodyPr/>
        <a:lstStyle/>
        <a:p>
          <a:r>
            <a:rPr lang="en-US" sz="1400" dirty="0"/>
            <a:t>PODATAK O NOSITELJU PROVEDBE I LOKACIJI PROVEDBE STRATEŠKOG PROJEKTA,</a:t>
          </a:r>
        </a:p>
      </dgm:t>
    </dgm:pt>
    <dgm:pt modelId="{D48A528B-9347-44F4-B061-C3A3CCFA5ECF}" type="parTrans" cxnId="{4F460218-C5D6-4628-B800-59EB31BC9FF3}">
      <dgm:prSet/>
      <dgm:spPr/>
      <dgm:t>
        <a:bodyPr/>
        <a:lstStyle/>
        <a:p>
          <a:endParaRPr lang="en-US" sz="1400"/>
        </a:p>
      </dgm:t>
    </dgm:pt>
    <dgm:pt modelId="{D728FD78-99A8-488E-9BD2-C38AE28C79F0}" type="sibTrans" cxnId="{4F460218-C5D6-4628-B800-59EB31BC9FF3}">
      <dgm:prSet/>
      <dgm:spPr/>
      <dgm:t>
        <a:bodyPr/>
        <a:lstStyle/>
        <a:p>
          <a:endParaRPr lang="en-US" sz="1400"/>
        </a:p>
      </dgm:t>
    </dgm:pt>
    <dgm:pt modelId="{86DE6E12-D116-43F3-874F-46EB7A49903C}">
      <dgm:prSet custT="1"/>
      <dgm:spPr/>
      <dgm:t>
        <a:bodyPr/>
        <a:lstStyle/>
        <a:p>
          <a:r>
            <a:rPr lang="en-US" sz="1400" dirty="0"/>
            <a:t>PODAT</a:t>
          </a:r>
          <a:r>
            <a:rPr lang="hr-HR" sz="1400" dirty="0"/>
            <a:t>CI</a:t>
          </a:r>
          <a:r>
            <a:rPr lang="en-US" sz="1400" dirty="0"/>
            <a:t> O PLANIRANIM ROKOVIMA POČETKA I ZAVRŠETKA PROVEDBE STRATEŠKOG PROJEKTA,</a:t>
          </a:r>
        </a:p>
      </dgm:t>
    </dgm:pt>
    <dgm:pt modelId="{8865B899-1B44-40FF-9936-C6261884EA0D}" type="parTrans" cxnId="{858637EE-EA3E-4721-BFF6-6EF6CD44D3CF}">
      <dgm:prSet/>
      <dgm:spPr/>
      <dgm:t>
        <a:bodyPr/>
        <a:lstStyle/>
        <a:p>
          <a:endParaRPr lang="en-US" sz="1400"/>
        </a:p>
      </dgm:t>
    </dgm:pt>
    <dgm:pt modelId="{2BC452B4-86F1-4781-A9BE-5773FB832551}" type="sibTrans" cxnId="{858637EE-EA3E-4721-BFF6-6EF6CD44D3CF}">
      <dgm:prSet/>
      <dgm:spPr/>
      <dgm:t>
        <a:bodyPr/>
        <a:lstStyle/>
        <a:p>
          <a:endParaRPr lang="en-US" sz="1400"/>
        </a:p>
      </dgm:t>
    </dgm:pt>
    <dgm:pt modelId="{E67AB41E-D8E2-440A-94BF-7354E2FBE72B}">
      <dgm:prSet custT="1"/>
      <dgm:spPr/>
      <dgm:t>
        <a:bodyPr/>
        <a:lstStyle/>
        <a:p>
          <a:r>
            <a:rPr lang="en-US" sz="1400" dirty="0"/>
            <a:t>PODAT</a:t>
          </a:r>
          <a:r>
            <a:rPr lang="hr-HR" sz="1400" dirty="0"/>
            <a:t>CI</a:t>
          </a:r>
          <a:r>
            <a:rPr lang="en-US" sz="1400" dirty="0"/>
            <a:t> O KLJUČNIM TOČKAMA OSTVARENJA STRATEŠKOG PROJEKTA, </a:t>
          </a:r>
        </a:p>
      </dgm:t>
    </dgm:pt>
    <dgm:pt modelId="{DCD2C2E3-2D75-4CBF-A282-B8B2409157D3}" type="parTrans" cxnId="{6909DEF9-037D-46CA-940C-9C544974A97D}">
      <dgm:prSet/>
      <dgm:spPr/>
      <dgm:t>
        <a:bodyPr/>
        <a:lstStyle/>
        <a:p>
          <a:endParaRPr lang="en-US" sz="1400"/>
        </a:p>
      </dgm:t>
    </dgm:pt>
    <dgm:pt modelId="{DA36F661-A711-4628-A176-C06E4AB46BD0}" type="sibTrans" cxnId="{6909DEF9-037D-46CA-940C-9C544974A97D}">
      <dgm:prSet/>
      <dgm:spPr/>
      <dgm:t>
        <a:bodyPr/>
        <a:lstStyle/>
        <a:p>
          <a:endParaRPr lang="en-US" sz="1400"/>
        </a:p>
      </dgm:t>
    </dgm:pt>
    <dgm:pt modelId="{5D4FEF68-1316-4C57-825A-DA691864C986}">
      <dgm:prSet custT="1"/>
      <dgm:spPr/>
      <dgm:t>
        <a:bodyPr/>
        <a:lstStyle/>
        <a:p>
          <a:r>
            <a:rPr lang="en-US" sz="1400" dirty="0"/>
            <a:t>UKUPN</a:t>
          </a:r>
          <a:r>
            <a:rPr lang="hr-HR" sz="1400" dirty="0"/>
            <a:t>A</a:t>
          </a:r>
          <a:r>
            <a:rPr lang="en-US" sz="1400" dirty="0"/>
            <a:t> PROCIJENJEN</a:t>
          </a:r>
          <a:r>
            <a:rPr lang="hr-HR" sz="1400" dirty="0"/>
            <a:t>A</a:t>
          </a:r>
          <a:r>
            <a:rPr lang="en-US" sz="1400" dirty="0"/>
            <a:t> VRIJEDNOST STRATEŠKOG PROJEKTA</a:t>
          </a:r>
        </a:p>
      </dgm:t>
    </dgm:pt>
    <dgm:pt modelId="{BFB4F4FA-51F3-40B4-9DA6-6BE1A2193656}" type="parTrans" cxnId="{B0DCD749-7A00-466B-8CE6-BB99A5F25977}">
      <dgm:prSet/>
      <dgm:spPr/>
      <dgm:t>
        <a:bodyPr/>
        <a:lstStyle/>
        <a:p>
          <a:endParaRPr lang="en-US" sz="1400"/>
        </a:p>
      </dgm:t>
    </dgm:pt>
    <dgm:pt modelId="{11E20404-49A6-4533-8262-0051EBC0790D}" type="sibTrans" cxnId="{B0DCD749-7A00-466B-8CE6-BB99A5F25977}">
      <dgm:prSet/>
      <dgm:spPr/>
      <dgm:t>
        <a:bodyPr/>
        <a:lstStyle/>
        <a:p>
          <a:endParaRPr lang="en-US" sz="1400"/>
        </a:p>
      </dgm:t>
    </dgm:pt>
    <dgm:pt modelId="{D5F2B336-DA4A-47F3-A434-7067CDA93242}" type="pres">
      <dgm:prSet presAssocID="{EB82B672-13B5-4A00-802F-7E069BCECB33}" presName="Name0" presStyleCnt="0">
        <dgm:presLayoutVars>
          <dgm:chMax val="7"/>
          <dgm:chPref val="7"/>
          <dgm:dir/>
        </dgm:presLayoutVars>
      </dgm:prSet>
      <dgm:spPr/>
    </dgm:pt>
    <dgm:pt modelId="{FBDB25C0-FB9F-49DA-87BD-C5E0A16E9070}" type="pres">
      <dgm:prSet presAssocID="{EB82B672-13B5-4A00-802F-7E069BCECB33}" presName="Name1" presStyleCnt="0"/>
      <dgm:spPr/>
    </dgm:pt>
    <dgm:pt modelId="{6D996364-005A-4E3A-B30E-774C86E6879A}" type="pres">
      <dgm:prSet presAssocID="{EB82B672-13B5-4A00-802F-7E069BCECB33}" presName="cycle" presStyleCnt="0"/>
      <dgm:spPr/>
    </dgm:pt>
    <dgm:pt modelId="{EF62F9AC-5734-4417-920F-985459F2DD6D}" type="pres">
      <dgm:prSet presAssocID="{EB82B672-13B5-4A00-802F-7E069BCECB33}" presName="srcNode" presStyleLbl="node1" presStyleIdx="0" presStyleCnt="5"/>
      <dgm:spPr/>
    </dgm:pt>
    <dgm:pt modelId="{50C6C496-FDCD-46F2-BBB7-5D36A73A0057}" type="pres">
      <dgm:prSet presAssocID="{EB82B672-13B5-4A00-802F-7E069BCECB33}" presName="conn" presStyleLbl="parChTrans1D2" presStyleIdx="0" presStyleCnt="1"/>
      <dgm:spPr/>
    </dgm:pt>
    <dgm:pt modelId="{EADBDF5D-6C6A-48BD-A176-24D903F23CB8}" type="pres">
      <dgm:prSet presAssocID="{EB82B672-13B5-4A00-802F-7E069BCECB33}" presName="extraNode" presStyleLbl="node1" presStyleIdx="0" presStyleCnt="5"/>
      <dgm:spPr/>
    </dgm:pt>
    <dgm:pt modelId="{CBB095F6-DD4C-40CE-9963-87A67F4883E4}" type="pres">
      <dgm:prSet presAssocID="{EB82B672-13B5-4A00-802F-7E069BCECB33}" presName="dstNode" presStyleLbl="node1" presStyleIdx="0" presStyleCnt="5"/>
      <dgm:spPr/>
    </dgm:pt>
    <dgm:pt modelId="{D81D0E07-8CBB-4B6E-A47F-0F807AE636BA}" type="pres">
      <dgm:prSet presAssocID="{115786C7-7840-454D-8F88-E0F8E4782709}" presName="text_1" presStyleLbl="node1" presStyleIdx="0" presStyleCnt="5">
        <dgm:presLayoutVars>
          <dgm:bulletEnabled val="1"/>
        </dgm:presLayoutVars>
      </dgm:prSet>
      <dgm:spPr/>
    </dgm:pt>
    <dgm:pt modelId="{DFEE2815-F8D2-4658-847A-7EC61336A00A}" type="pres">
      <dgm:prSet presAssocID="{115786C7-7840-454D-8F88-E0F8E4782709}" presName="accent_1" presStyleCnt="0"/>
      <dgm:spPr/>
    </dgm:pt>
    <dgm:pt modelId="{9A4F5C76-4457-4D8E-98C8-97F89422A940}" type="pres">
      <dgm:prSet presAssocID="{115786C7-7840-454D-8F88-E0F8E4782709}" presName="accentRepeatNode" presStyleLbl="solidFgAcc1" presStyleIdx="0" presStyleCnt="5"/>
      <dgm:spPr/>
    </dgm:pt>
    <dgm:pt modelId="{1A0B5429-305D-4C13-B4C8-33AE92DCCB0B}" type="pres">
      <dgm:prSet presAssocID="{EEE822ED-1E52-4B31-94BD-E791CE158EBE}" presName="text_2" presStyleLbl="node1" presStyleIdx="1" presStyleCnt="5">
        <dgm:presLayoutVars>
          <dgm:bulletEnabled val="1"/>
        </dgm:presLayoutVars>
      </dgm:prSet>
      <dgm:spPr/>
    </dgm:pt>
    <dgm:pt modelId="{F583D978-46AA-43E6-A4D3-86E23ED53430}" type="pres">
      <dgm:prSet presAssocID="{EEE822ED-1E52-4B31-94BD-E791CE158EBE}" presName="accent_2" presStyleCnt="0"/>
      <dgm:spPr/>
    </dgm:pt>
    <dgm:pt modelId="{7C0581F8-70A2-4104-A0AC-13D61266343E}" type="pres">
      <dgm:prSet presAssocID="{EEE822ED-1E52-4B31-94BD-E791CE158EBE}" presName="accentRepeatNode" presStyleLbl="solidFgAcc1" presStyleIdx="1" presStyleCnt="5"/>
      <dgm:spPr/>
    </dgm:pt>
    <dgm:pt modelId="{C3C71B88-F52C-4620-B9F5-E5FA7FAF0D4C}" type="pres">
      <dgm:prSet presAssocID="{86DE6E12-D116-43F3-874F-46EB7A49903C}" presName="text_3" presStyleLbl="node1" presStyleIdx="2" presStyleCnt="5">
        <dgm:presLayoutVars>
          <dgm:bulletEnabled val="1"/>
        </dgm:presLayoutVars>
      </dgm:prSet>
      <dgm:spPr/>
    </dgm:pt>
    <dgm:pt modelId="{F2D974B1-854A-484C-A45B-87C3A72BEE89}" type="pres">
      <dgm:prSet presAssocID="{86DE6E12-D116-43F3-874F-46EB7A49903C}" presName="accent_3" presStyleCnt="0"/>
      <dgm:spPr/>
    </dgm:pt>
    <dgm:pt modelId="{3995DAF3-3C6F-4E14-8A46-1C0DFC77EC82}" type="pres">
      <dgm:prSet presAssocID="{86DE6E12-D116-43F3-874F-46EB7A49903C}" presName="accentRepeatNode" presStyleLbl="solidFgAcc1" presStyleIdx="2" presStyleCnt="5"/>
      <dgm:spPr/>
    </dgm:pt>
    <dgm:pt modelId="{C71BAD89-4248-4C8F-B829-8FDE6D0CAABF}" type="pres">
      <dgm:prSet presAssocID="{E67AB41E-D8E2-440A-94BF-7354E2FBE72B}" presName="text_4" presStyleLbl="node1" presStyleIdx="3" presStyleCnt="5">
        <dgm:presLayoutVars>
          <dgm:bulletEnabled val="1"/>
        </dgm:presLayoutVars>
      </dgm:prSet>
      <dgm:spPr/>
    </dgm:pt>
    <dgm:pt modelId="{85486BF6-B04F-4B10-96B1-31D1A1EEDBED}" type="pres">
      <dgm:prSet presAssocID="{E67AB41E-D8E2-440A-94BF-7354E2FBE72B}" presName="accent_4" presStyleCnt="0"/>
      <dgm:spPr/>
    </dgm:pt>
    <dgm:pt modelId="{18AE9ECB-16E0-4405-AADC-8EAE7C1D9DC8}" type="pres">
      <dgm:prSet presAssocID="{E67AB41E-D8E2-440A-94BF-7354E2FBE72B}" presName="accentRepeatNode" presStyleLbl="solidFgAcc1" presStyleIdx="3" presStyleCnt="5"/>
      <dgm:spPr/>
    </dgm:pt>
    <dgm:pt modelId="{5E8C5E85-AEF5-4A62-9C41-E3FA84112C4C}" type="pres">
      <dgm:prSet presAssocID="{5D4FEF68-1316-4C57-825A-DA691864C986}" presName="text_5" presStyleLbl="node1" presStyleIdx="4" presStyleCnt="5">
        <dgm:presLayoutVars>
          <dgm:bulletEnabled val="1"/>
        </dgm:presLayoutVars>
      </dgm:prSet>
      <dgm:spPr/>
    </dgm:pt>
    <dgm:pt modelId="{BECDEA56-0F9E-405F-A300-5F9DA816E17D}" type="pres">
      <dgm:prSet presAssocID="{5D4FEF68-1316-4C57-825A-DA691864C986}" presName="accent_5" presStyleCnt="0"/>
      <dgm:spPr/>
    </dgm:pt>
    <dgm:pt modelId="{4E993258-3DEF-473D-A246-FC3A8C875A82}" type="pres">
      <dgm:prSet presAssocID="{5D4FEF68-1316-4C57-825A-DA691864C986}" presName="accentRepeatNode" presStyleLbl="solidFgAcc1" presStyleIdx="4" presStyleCnt="5"/>
      <dgm:spPr/>
    </dgm:pt>
  </dgm:ptLst>
  <dgm:cxnLst>
    <dgm:cxn modelId="{4F460218-C5D6-4628-B800-59EB31BC9FF3}" srcId="{EB82B672-13B5-4A00-802F-7E069BCECB33}" destId="{EEE822ED-1E52-4B31-94BD-E791CE158EBE}" srcOrd="1" destOrd="0" parTransId="{D48A528B-9347-44F4-B061-C3A3CCFA5ECF}" sibTransId="{D728FD78-99A8-488E-9BD2-C38AE28C79F0}"/>
    <dgm:cxn modelId="{6F56E63E-85FB-4978-8DE3-1A91A04EC39F}" type="presOf" srcId="{E67AB41E-D8E2-440A-94BF-7354E2FBE72B}" destId="{C71BAD89-4248-4C8F-B829-8FDE6D0CAABF}" srcOrd="0" destOrd="0" presId="urn:microsoft.com/office/officeart/2008/layout/VerticalCurvedList"/>
    <dgm:cxn modelId="{B0DCD749-7A00-466B-8CE6-BB99A5F25977}" srcId="{EB82B672-13B5-4A00-802F-7E069BCECB33}" destId="{5D4FEF68-1316-4C57-825A-DA691864C986}" srcOrd="4" destOrd="0" parTransId="{BFB4F4FA-51F3-40B4-9DA6-6BE1A2193656}" sibTransId="{11E20404-49A6-4533-8262-0051EBC0790D}"/>
    <dgm:cxn modelId="{10BBE849-381F-4492-9F41-F69322235F80}" type="presOf" srcId="{86DE6E12-D116-43F3-874F-46EB7A49903C}" destId="{C3C71B88-F52C-4620-B9F5-E5FA7FAF0D4C}" srcOrd="0" destOrd="0" presId="urn:microsoft.com/office/officeart/2008/layout/VerticalCurvedList"/>
    <dgm:cxn modelId="{DE8EB970-F1E7-4176-81D4-1C953B7CE33E}" type="presOf" srcId="{EEE822ED-1E52-4B31-94BD-E791CE158EBE}" destId="{1A0B5429-305D-4C13-B4C8-33AE92DCCB0B}" srcOrd="0" destOrd="0" presId="urn:microsoft.com/office/officeart/2008/layout/VerticalCurvedList"/>
    <dgm:cxn modelId="{699F525A-BC58-4E9C-8F66-FF5CAEFB8D77}" srcId="{EB82B672-13B5-4A00-802F-7E069BCECB33}" destId="{115786C7-7840-454D-8F88-E0F8E4782709}" srcOrd="0" destOrd="0" parTransId="{2511FCC5-3A08-48B0-BEC0-0EBC05862EC2}" sibTransId="{0C288DE7-1673-4F30-A00E-F57E45FD9E97}"/>
    <dgm:cxn modelId="{723C1CD7-3013-4BAF-9449-B5276758320F}" type="presOf" srcId="{115786C7-7840-454D-8F88-E0F8E4782709}" destId="{D81D0E07-8CBB-4B6E-A47F-0F807AE636BA}" srcOrd="0" destOrd="0" presId="urn:microsoft.com/office/officeart/2008/layout/VerticalCurvedList"/>
    <dgm:cxn modelId="{5AE770E3-4A92-4CBE-8C72-E582E1C332A5}" type="presOf" srcId="{5D4FEF68-1316-4C57-825A-DA691864C986}" destId="{5E8C5E85-AEF5-4A62-9C41-E3FA84112C4C}" srcOrd="0" destOrd="0" presId="urn:microsoft.com/office/officeart/2008/layout/VerticalCurvedList"/>
    <dgm:cxn modelId="{858637EE-EA3E-4721-BFF6-6EF6CD44D3CF}" srcId="{EB82B672-13B5-4A00-802F-7E069BCECB33}" destId="{86DE6E12-D116-43F3-874F-46EB7A49903C}" srcOrd="2" destOrd="0" parTransId="{8865B899-1B44-40FF-9936-C6261884EA0D}" sibTransId="{2BC452B4-86F1-4781-A9BE-5773FB832551}"/>
    <dgm:cxn modelId="{816336F1-5F6E-40CF-A915-51BEF282ED1C}" type="presOf" srcId="{EB82B672-13B5-4A00-802F-7E069BCECB33}" destId="{D5F2B336-DA4A-47F3-A434-7067CDA93242}" srcOrd="0" destOrd="0" presId="urn:microsoft.com/office/officeart/2008/layout/VerticalCurvedList"/>
    <dgm:cxn modelId="{0FFAE0F6-D2D7-423D-8E63-B23DC30C0BC3}" type="presOf" srcId="{0C288DE7-1673-4F30-A00E-F57E45FD9E97}" destId="{50C6C496-FDCD-46F2-BBB7-5D36A73A0057}" srcOrd="0" destOrd="0" presId="urn:microsoft.com/office/officeart/2008/layout/VerticalCurvedList"/>
    <dgm:cxn modelId="{6909DEF9-037D-46CA-940C-9C544974A97D}" srcId="{EB82B672-13B5-4A00-802F-7E069BCECB33}" destId="{E67AB41E-D8E2-440A-94BF-7354E2FBE72B}" srcOrd="3" destOrd="0" parTransId="{DCD2C2E3-2D75-4CBF-A282-B8B2409157D3}" sibTransId="{DA36F661-A711-4628-A176-C06E4AB46BD0}"/>
    <dgm:cxn modelId="{994B1004-1B8C-414C-A070-1655D22F35EB}" type="presParOf" srcId="{D5F2B336-DA4A-47F3-A434-7067CDA93242}" destId="{FBDB25C0-FB9F-49DA-87BD-C5E0A16E9070}" srcOrd="0" destOrd="0" presId="urn:microsoft.com/office/officeart/2008/layout/VerticalCurvedList"/>
    <dgm:cxn modelId="{897C63B4-9CAC-4B95-8F09-E3A9EEB9395F}" type="presParOf" srcId="{FBDB25C0-FB9F-49DA-87BD-C5E0A16E9070}" destId="{6D996364-005A-4E3A-B30E-774C86E6879A}" srcOrd="0" destOrd="0" presId="urn:microsoft.com/office/officeart/2008/layout/VerticalCurvedList"/>
    <dgm:cxn modelId="{892A0F08-05D2-4813-AA37-3CA7A2A3D248}" type="presParOf" srcId="{6D996364-005A-4E3A-B30E-774C86E6879A}" destId="{EF62F9AC-5734-4417-920F-985459F2DD6D}" srcOrd="0" destOrd="0" presId="urn:microsoft.com/office/officeart/2008/layout/VerticalCurvedList"/>
    <dgm:cxn modelId="{5E8DD482-FCA4-40E2-B319-CD4D0C788DCE}" type="presParOf" srcId="{6D996364-005A-4E3A-B30E-774C86E6879A}" destId="{50C6C496-FDCD-46F2-BBB7-5D36A73A0057}" srcOrd="1" destOrd="0" presId="urn:microsoft.com/office/officeart/2008/layout/VerticalCurvedList"/>
    <dgm:cxn modelId="{151781D7-56CC-4337-AA20-E253E47A121A}" type="presParOf" srcId="{6D996364-005A-4E3A-B30E-774C86E6879A}" destId="{EADBDF5D-6C6A-48BD-A176-24D903F23CB8}" srcOrd="2" destOrd="0" presId="urn:microsoft.com/office/officeart/2008/layout/VerticalCurvedList"/>
    <dgm:cxn modelId="{339CD41C-4452-4E98-B3F4-4BF5F48FCD89}" type="presParOf" srcId="{6D996364-005A-4E3A-B30E-774C86E6879A}" destId="{CBB095F6-DD4C-40CE-9963-87A67F4883E4}" srcOrd="3" destOrd="0" presId="urn:microsoft.com/office/officeart/2008/layout/VerticalCurvedList"/>
    <dgm:cxn modelId="{151DC0EE-FF6B-4C9C-8768-DF9030A76FB7}" type="presParOf" srcId="{FBDB25C0-FB9F-49DA-87BD-C5E0A16E9070}" destId="{D81D0E07-8CBB-4B6E-A47F-0F807AE636BA}" srcOrd="1" destOrd="0" presId="urn:microsoft.com/office/officeart/2008/layout/VerticalCurvedList"/>
    <dgm:cxn modelId="{FEF2C8A4-1142-418C-B0E3-DCA2868F659B}" type="presParOf" srcId="{FBDB25C0-FB9F-49DA-87BD-C5E0A16E9070}" destId="{DFEE2815-F8D2-4658-847A-7EC61336A00A}" srcOrd="2" destOrd="0" presId="urn:microsoft.com/office/officeart/2008/layout/VerticalCurvedList"/>
    <dgm:cxn modelId="{EC2BC6E6-288E-4AB0-A2D7-84DB1BF5590F}" type="presParOf" srcId="{DFEE2815-F8D2-4658-847A-7EC61336A00A}" destId="{9A4F5C76-4457-4D8E-98C8-97F89422A940}" srcOrd="0" destOrd="0" presId="urn:microsoft.com/office/officeart/2008/layout/VerticalCurvedList"/>
    <dgm:cxn modelId="{DD35EDAC-7380-42C5-8CC6-B75D790EB31D}" type="presParOf" srcId="{FBDB25C0-FB9F-49DA-87BD-C5E0A16E9070}" destId="{1A0B5429-305D-4C13-B4C8-33AE92DCCB0B}" srcOrd="3" destOrd="0" presId="urn:microsoft.com/office/officeart/2008/layout/VerticalCurvedList"/>
    <dgm:cxn modelId="{BDB42736-2B41-4167-A19D-DBDCD244CA67}" type="presParOf" srcId="{FBDB25C0-FB9F-49DA-87BD-C5E0A16E9070}" destId="{F583D978-46AA-43E6-A4D3-86E23ED53430}" srcOrd="4" destOrd="0" presId="urn:microsoft.com/office/officeart/2008/layout/VerticalCurvedList"/>
    <dgm:cxn modelId="{838DC1DA-A996-4193-8538-0DCBE7137B9B}" type="presParOf" srcId="{F583D978-46AA-43E6-A4D3-86E23ED53430}" destId="{7C0581F8-70A2-4104-A0AC-13D61266343E}" srcOrd="0" destOrd="0" presId="urn:microsoft.com/office/officeart/2008/layout/VerticalCurvedList"/>
    <dgm:cxn modelId="{8AC3DE98-131B-4B0D-A989-D7425E746CEA}" type="presParOf" srcId="{FBDB25C0-FB9F-49DA-87BD-C5E0A16E9070}" destId="{C3C71B88-F52C-4620-B9F5-E5FA7FAF0D4C}" srcOrd="5" destOrd="0" presId="urn:microsoft.com/office/officeart/2008/layout/VerticalCurvedList"/>
    <dgm:cxn modelId="{5D4C2EA9-E29A-4F4C-9941-1AECBAEFAFF2}" type="presParOf" srcId="{FBDB25C0-FB9F-49DA-87BD-C5E0A16E9070}" destId="{F2D974B1-854A-484C-A45B-87C3A72BEE89}" srcOrd="6" destOrd="0" presId="urn:microsoft.com/office/officeart/2008/layout/VerticalCurvedList"/>
    <dgm:cxn modelId="{FCE66437-36BC-478A-B6D9-6D0517A444F8}" type="presParOf" srcId="{F2D974B1-854A-484C-A45B-87C3A72BEE89}" destId="{3995DAF3-3C6F-4E14-8A46-1C0DFC77EC82}" srcOrd="0" destOrd="0" presId="urn:microsoft.com/office/officeart/2008/layout/VerticalCurvedList"/>
    <dgm:cxn modelId="{8C3B5DB3-379A-4375-B754-7DD007851B26}" type="presParOf" srcId="{FBDB25C0-FB9F-49DA-87BD-C5E0A16E9070}" destId="{C71BAD89-4248-4C8F-B829-8FDE6D0CAABF}" srcOrd="7" destOrd="0" presId="urn:microsoft.com/office/officeart/2008/layout/VerticalCurvedList"/>
    <dgm:cxn modelId="{5359CA80-270A-468F-8F96-0A257C28DA59}" type="presParOf" srcId="{FBDB25C0-FB9F-49DA-87BD-C5E0A16E9070}" destId="{85486BF6-B04F-4B10-96B1-31D1A1EEDBED}" srcOrd="8" destOrd="0" presId="urn:microsoft.com/office/officeart/2008/layout/VerticalCurvedList"/>
    <dgm:cxn modelId="{17A8C77C-56F9-47AE-AC11-EEB380E32628}" type="presParOf" srcId="{85486BF6-B04F-4B10-96B1-31D1A1EEDBED}" destId="{18AE9ECB-16E0-4405-AADC-8EAE7C1D9DC8}" srcOrd="0" destOrd="0" presId="urn:microsoft.com/office/officeart/2008/layout/VerticalCurvedList"/>
    <dgm:cxn modelId="{F18F04A7-8877-4464-A4D3-7EEF12ADBBE6}" type="presParOf" srcId="{FBDB25C0-FB9F-49DA-87BD-C5E0A16E9070}" destId="{5E8C5E85-AEF5-4A62-9C41-E3FA84112C4C}" srcOrd="9" destOrd="0" presId="urn:microsoft.com/office/officeart/2008/layout/VerticalCurvedList"/>
    <dgm:cxn modelId="{0E25C7E1-6CC2-4A57-AD56-FD7643F30C44}" type="presParOf" srcId="{FBDB25C0-FB9F-49DA-87BD-C5E0A16E9070}" destId="{BECDEA56-0F9E-405F-A300-5F9DA816E17D}" srcOrd="10" destOrd="0" presId="urn:microsoft.com/office/officeart/2008/layout/VerticalCurvedList"/>
    <dgm:cxn modelId="{ACF5E9C9-9AA5-4E2D-867C-5133C7227187}" type="presParOf" srcId="{BECDEA56-0F9E-405F-A300-5F9DA816E17D}" destId="{4E993258-3DEF-473D-A246-FC3A8C875A8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139B97-E685-4AA7-8BE5-E2571FCA2231}" type="doc">
      <dgm:prSet loTypeId="urn:microsoft.com/office/officeart/2005/8/layout/hierarchy6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C6F3F46B-04D9-418E-8203-9C6EF1AE6FA7}">
      <dgm:prSet phldrT="[Tekst]" custT="1"/>
      <dgm:spPr/>
      <dgm:t>
        <a:bodyPr/>
        <a:lstStyle/>
        <a:p>
          <a:r>
            <a:rPr lang="hr-HR" sz="2500" kern="1200" dirty="0"/>
            <a:t>P</a:t>
          </a:r>
          <a:r>
            <a:rPr lang="en-US" sz="2500" kern="1200" dirty="0" err="1"/>
            <a:t>rioritet</a:t>
          </a:r>
          <a:r>
            <a:rPr lang="en-US" sz="2500" kern="1200" dirty="0"/>
            <a:t> </a:t>
          </a:r>
          <a:r>
            <a:rPr lang="en-US" sz="2500" kern="1200" dirty="0" err="1"/>
            <a:t>javn</a:t>
          </a:r>
          <a:r>
            <a:rPr lang="hr-HR" sz="2500" kern="1200" dirty="0"/>
            <a:t>e</a:t>
          </a:r>
          <a:r>
            <a:rPr lang="en-US" sz="2500" kern="1200" dirty="0"/>
            <a:t> </a:t>
          </a:r>
          <a:r>
            <a:rPr lang="en-US" sz="2500" kern="1200" dirty="0" err="1"/>
            <a:t>politik</a:t>
          </a:r>
          <a:r>
            <a:rPr lang="hr-HR" sz="2500" kern="1200" dirty="0"/>
            <a:t>e</a:t>
          </a:r>
          <a:r>
            <a:rPr lang="en-US" sz="2500" kern="1200" dirty="0"/>
            <a:t> </a:t>
          </a:r>
          <a:endParaRPr lang="hr-HR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  <a:p>
          <a:endParaRPr lang="en-US" sz="2500" kern="1200" dirty="0"/>
        </a:p>
      </dgm:t>
    </dgm:pt>
    <dgm:pt modelId="{266C1CAE-6F3B-4667-BAEC-1D5789598978}" type="parTrans" cxnId="{F1D7BA80-7A90-4EB6-A21C-558686F5E6AF}">
      <dgm:prSet/>
      <dgm:spPr/>
      <dgm:t>
        <a:bodyPr/>
        <a:lstStyle/>
        <a:p>
          <a:endParaRPr lang="en-US"/>
        </a:p>
      </dgm:t>
    </dgm:pt>
    <dgm:pt modelId="{59334B20-34CC-48C5-9522-A4FA321A47B6}" type="sibTrans" cxnId="{F1D7BA80-7A90-4EB6-A21C-558686F5E6AF}">
      <dgm:prSet/>
      <dgm:spPr/>
      <dgm:t>
        <a:bodyPr/>
        <a:lstStyle/>
        <a:p>
          <a:endParaRPr lang="en-US"/>
        </a:p>
      </dgm:t>
    </dgm:pt>
    <dgm:pt modelId="{16F128A1-6E8C-43C1-B0C6-3A1FCB7204FD}">
      <dgm:prSet phldrT="[Tekst]"/>
      <dgm:spPr/>
      <dgm:t>
        <a:bodyPr/>
        <a:lstStyle/>
        <a:p>
          <a:r>
            <a:rPr lang="hr-HR" dirty="0"/>
            <a:t>Posebni cilj 1</a:t>
          </a:r>
          <a:endParaRPr lang="en-US" dirty="0"/>
        </a:p>
      </dgm:t>
    </dgm:pt>
    <dgm:pt modelId="{4C286C4B-9677-4B6D-9690-4AFA35207740}" type="parTrans" cxnId="{71B9110E-0FC4-43EA-A998-B0FF3FE23DE9}">
      <dgm:prSet/>
      <dgm:spPr/>
      <dgm:t>
        <a:bodyPr/>
        <a:lstStyle/>
        <a:p>
          <a:endParaRPr lang="en-US"/>
        </a:p>
      </dgm:t>
    </dgm:pt>
    <dgm:pt modelId="{4145B24C-8F9F-4299-AD24-A12F0B6DC98A}" type="sibTrans" cxnId="{71B9110E-0FC4-43EA-A998-B0FF3FE23DE9}">
      <dgm:prSet/>
      <dgm:spPr/>
      <dgm:t>
        <a:bodyPr/>
        <a:lstStyle/>
        <a:p>
          <a:endParaRPr lang="en-US"/>
        </a:p>
      </dgm:t>
    </dgm:pt>
    <dgm:pt modelId="{23B09AE3-C67C-43F7-8319-35C7830C2D43}">
      <dgm:prSet phldrT="[Tekst]"/>
      <dgm:spPr/>
      <dgm:t>
        <a:bodyPr/>
        <a:lstStyle/>
        <a:p>
          <a:r>
            <a:rPr lang="hr-HR" dirty="0"/>
            <a:t>Posebni cilj 2</a:t>
          </a:r>
          <a:endParaRPr lang="en-US" dirty="0"/>
        </a:p>
      </dgm:t>
    </dgm:pt>
    <dgm:pt modelId="{F838F819-9EC1-42E7-8962-4E4F41430A4C}" type="parTrans" cxnId="{E814F14D-4E4C-4A82-A59F-1F93B05FE050}">
      <dgm:prSet/>
      <dgm:spPr/>
      <dgm:t>
        <a:bodyPr/>
        <a:lstStyle/>
        <a:p>
          <a:endParaRPr lang="en-US"/>
        </a:p>
      </dgm:t>
    </dgm:pt>
    <dgm:pt modelId="{F92D24F4-F261-48C7-84E2-6AF3FE0713B1}" type="sibTrans" cxnId="{E814F14D-4E4C-4A82-A59F-1F93B05FE050}">
      <dgm:prSet/>
      <dgm:spPr/>
      <dgm:t>
        <a:bodyPr/>
        <a:lstStyle/>
        <a:p>
          <a:endParaRPr lang="en-US"/>
        </a:p>
      </dgm:t>
    </dgm:pt>
    <dgm:pt modelId="{F7316584-DFED-496D-81DB-869110BF1F56}">
      <dgm:prSet/>
      <dgm:spPr/>
      <dgm:t>
        <a:bodyPr/>
        <a:lstStyle/>
        <a:p>
          <a:r>
            <a:rPr lang="hr-HR" dirty="0"/>
            <a:t>…Posebni cilj 14</a:t>
          </a:r>
        </a:p>
        <a:p>
          <a:r>
            <a:rPr lang="hr-HR" dirty="0"/>
            <a:t>(pokazatelj ishoda)</a:t>
          </a:r>
          <a:endParaRPr lang="en-US" dirty="0"/>
        </a:p>
      </dgm:t>
    </dgm:pt>
    <dgm:pt modelId="{3B0EF9D1-6039-40E9-94AE-BE53ECF01A0F}" type="parTrans" cxnId="{A44AC42B-072B-43CA-9D08-5335792CD8D3}">
      <dgm:prSet/>
      <dgm:spPr/>
      <dgm:t>
        <a:bodyPr/>
        <a:lstStyle/>
        <a:p>
          <a:endParaRPr lang="en-US"/>
        </a:p>
      </dgm:t>
    </dgm:pt>
    <dgm:pt modelId="{CEE16008-DC03-463B-85DC-18A95E70C4E4}" type="sibTrans" cxnId="{A44AC42B-072B-43CA-9D08-5335792CD8D3}">
      <dgm:prSet/>
      <dgm:spPr/>
      <dgm:t>
        <a:bodyPr/>
        <a:lstStyle/>
        <a:p>
          <a:endParaRPr lang="en-US"/>
        </a:p>
      </dgm:t>
    </dgm:pt>
    <dgm:pt modelId="{9ADFE923-8ACC-44BE-AF94-38C50A8496AE}" type="pres">
      <dgm:prSet presAssocID="{A4139B97-E685-4AA7-8BE5-E2571FCA2231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B53891B-4EC8-4040-9C11-CAAA41AC125E}" type="pres">
      <dgm:prSet presAssocID="{A4139B97-E685-4AA7-8BE5-E2571FCA2231}" presName="hierFlow" presStyleCnt="0"/>
      <dgm:spPr/>
    </dgm:pt>
    <dgm:pt modelId="{3B6B4D49-8B36-428F-853D-EE1D0284EF66}" type="pres">
      <dgm:prSet presAssocID="{A4139B97-E685-4AA7-8BE5-E2571FCA2231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171B15A-C788-4128-AD20-B1A3AAA58AD3}" type="pres">
      <dgm:prSet presAssocID="{C6F3F46B-04D9-418E-8203-9C6EF1AE6FA7}" presName="Name14" presStyleCnt="0"/>
      <dgm:spPr/>
    </dgm:pt>
    <dgm:pt modelId="{F0F9A618-E5E6-4EAF-8801-94347D63C78A}" type="pres">
      <dgm:prSet presAssocID="{C6F3F46B-04D9-418E-8203-9C6EF1AE6FA7}" presName="level1Shape" presStyleLbl="node0" presStyleIdx="0" presStyleCnt="1">
        <dgm:presLayoutVars>
          <dgm:chPref val="3"/>
        </dgm:presLayoutVars>
      </dgm:prSet>
      <dgm:spPr/>
    </dgm:pt>
    <dgm:pt modelId="{B2C4DF23-8E90-46B3-9AF0-7189EE946DF0}" type="pres">
      <dgm:prSet presAssocID="{C6F3F46B-04D9-418E-8203-9C6EF1AE6FA7}" presName="hierChild2" presStyleCnt="0"/>
      <dgm:spPr/>
    </dgm:pt>
    <dgm:pt modelId="{46039864-D160-46F8-9D04-C3416692BF0C}" type="pres">
      <dgm:prSet presAssocID="{4C286C4B-9677-4B6D-9690-4AFA35207740}" presName="Name19" presStyleLbl="parChTrans1D2" presStyleIdx="0" presStyleCnt="3"/>
      <dgm:spPr/>
    </dgm:pt>
    <dgm:pt modelId="{C693DB8C-CE6E-4E2D-9964-E9F9C1A8F120}" type="pres">
      <dgm:prSet presAssocID="{16F128A1-6E8C-43C1-B0C6-3A1FCB7204FD}" presName="Name21" presStyleCnt="0"/>
      <dgm:spPr/>
    </dgm:pt>
    <dgm:pt modelId="{99B488C2-42ED-49F9-8F60-CCDE21AE28CB}" type="pres">
      <dgm:prSet presAssocID="{16F128A1-6E8C-43C1-B0C6-3A1FCB7204FD}" presName="level2Shape" presStyleLbl="node2" presStyleIdx="0" presStyleCnt="3"/>
      <dgm:spPr/>
    </dgm:pt>
    <dgm:pt modelId="{1030FC2B-90DB-4BFF-AC95-BD2DD3FDC80B}" type="pres">
      <dgm:prSet presAssocID="{16F128A1-6E8C-43C1-B0C6-3A1FCB7204FD}" presName="hierChild3" presStyleCnt="0"/>
      <dgm:spPr/>
    </dgm:pt>
    <dgm:pt modelId="{66F2C8DA-15B7-4B78-B8B4-E4DAB1EC1C85}" type="pres">
      <dgm:prSet presAssocID="{F838F819-9EC1-42E7-8962-4E4F41430A4C}" presName="Name19" presStyleLbl="parChTrans1D2" presStyleIdx="1" presStyleCnt="3"/>
      <dgm:spPr/>
    </dgm:pt>
    <dgm:pt modelId="{3EAB4AB7-F866-4FC5-9DE5-B034A82E27EF}" type="pres">
      <dgm:prSet presAssocID="{23B09AE3-C67C-43F7-8319-35C7830C2D43}" presName="Name21" presStyleCnt="0"/>
      <dgm:spPr/>
    </dgm:pt>
    <dgm:pt modelId="{C2C21E26-62DE-450D-83DD-012EC92BA486}" type="pres">
      <dgm:prSet presAssocID="{23B09AE3-C67C-43F7-8319-35C7830C2D43}" presName="level2Shape" presStyleLbl="node2" presStyleIdx="1" presStyleCnt="3"/>
      <dgm:spPr/>
    </dgm:pt>
    <dgm:pt modelId="{14F983E7-FC8D-443D-80E4-2B77C4B82D45}" type="pres">
      <dgm:prSet presAssocID="{23B09AE3-C67C-43F7-8319-35C7830C2D43}" presName="hierChild3" presStyleCnt="0"/>
      <dgm:spPr/>
    </dgm:pt>
    <dgm:pt modelId="{691C8DB0-7AD3-4CD7-964B-F7FB0DC363FD}" type="pres">
      <dgm:prSet presAssocID="{3B0EF9D1-6039-40E9-94AE-BE53ECF01A0F}" presName="Name19" presStyleLbl="parChTrans1D2" presStyleIdx="2" presStyleCnt="3"/>
      <dgm:spPr/>
    </dgm:pt>
    <dgm:pt modelId="{94D55385-2729-4841-A3A9-E28025A036CF}" type="pres">
      <dgm:prSet presAssocID="{F7316584-DFED-496D-81DB-869110BF1F56}" presName="Name21" presStyleCnt="0"/>
      <dgm:spPr/>
    </dgm:pt>
    <dgm:pt modelId="{D8A18BFB-02D3-4C11-8EEE-E4D434629F61}" type="pres">
      <dgm:prSet presAssocID="{F7316584-DFED-496D-81DB-869110BF1F56}" presName="level2Shape" presStyleLbl="node2" presStyleIdx="2" presStyleCnt="3"/>
      <dgm:spPr/>
    </dgm:pt>
    <dgm:pt modelId="{2DE6BA9A-69E4-48E4-899D-C2E5622E32B6}" type="pres">
      <dgm:prSet presAssocID="{F7316584-DFED-496D-81DB-869110BF1F56}" presName="hierChild3" presStyleCnt="0"/>
      <dgm:spPr/>
    </dgm:pt>
    <dgm:pt modelId="{4025AB7A-C07C-4397-9029-1DA12E28D1BF}" type="pres">
      <dgm:prSet presAssocID="{A4139B97-E685-4AA7-8BE5-E2571FCA2231}" presName="bgShapesFlow" presStyleCnt="0"/>
      <dgm:spPr/>
    </dgm:pt>
  </dgm:ptLst>
  <dgm:cxnLst>
    <dgm:cxn modelId="{71B9110E-0FC4-43EA-A998-B0FF3FE23DE9}" srcId="{C6F3F46B-04D9-418E-8203-9C6EF1AE6FA7}" destId="{16F128A1-6E8C-43C1-B0C6-3A1FCB7204FD}" srcOrd="0" destOrd="0" parTransId="{4C286C4B-9677-4B6D-9690-4AFA35207740}" sibTransId="{4145B24C-8F9F-4299-AD24-A12F0B6DC98A}"/>
    <dgm:cxn modelId="{46355C14-5DB5-47B6-BA3C-32D61F80235C}" type="presOf" srcId="{3B0EF9D1-6039-40E9-94AE-BE53ECF01A0F}" destId="{691C8DB0-7AD3-4CD7-964B-F7FB0DC363FD}" srcOrd="0" destOrd="0" presId="urn:microsoft.com/office/officeart/2005/8/layout/hierarchy6"/>
    <dgm:cxn modelId="{A44AC42B-072B-43CA-9D08-5335792CD8D3}" srcId="{C6F3F46B-04D9-418E-8203-9C6EF1AE6FA7}" destId="{F7316584-DFED-496D-81DB-869110BF1F56}" srcOrd="2" destOrd="0" parTransId="{3B0EF9D1-6039-40E9-94AE-BE53ECF01A0F}" sibTransId="{CEE16008-DC03-463B-85DC-18A95E70C4E4}"/>
    <dgm:cxn modelId="{FF24F02F-E242-4BE2-BAFE-50B9F43BF754}" type="presOf" srcId="{4C286C4B-9677-4B6D-9690-4AFA35207740}" destId="{46039864-D160-46F8-9D04-C3416692BF0C}" srcOrd="0" destOrd="0" presId="urn:microsoft.com/office/officeart/2005/8/layout/hierarchy6"/>
    <dgm:cxn modelId="{E866605C-050A-48DC-950C-4E9C14F9AC6E}" type="presOf" srcId="{16F128A1-6E8C-43C1-B0C6-3A1FCB7204FD}" destId="{99B488C2-42ED-49F9-8F60-CCDE21AE28CB}" srcOrd="0" destOrd="0" presId="urn:microsoft.com/office/officeart/2005/8/layout/hierarchy6"/>
    <dgm:cxn modelId="{D6B6A461-F5A0-4E30-BECC-3FCDBD96C9CB}" type="presOf" srcId="{A4139B97-E685-4AA7-8BE5-E2571FCA2231}" destId="{9ADFE923-8ACC-44BE-AF94-38C50A8496AE}" srcOrd="0" destOrd="0" presId="urn:microsoft.com/office/officeart/2005/8/layout/hierarchy6"/>
    <dgm:cxn modelId="{E814F14D-4E4C-4A82-A59F-1F93B05FE050}" srcId="{C6F3F46B-04D9-418E-8203-9C6EF1AE6FA7}" destId="{23B09AE3-C67C-43F7-8319-35C7830C2D43}" srcOrd="1" destOrd="0" parTransId="{F838F819-9EC1-42E7-8962-4E4F41430A4C}" sibTransId="{F92D24F4-F261-48C7-84E2-6AF3FE0713B1}"/>
    <dgm:cxn modelId="{E49D594E-FC7A-4446-AA9F-8FF898BA9A74}" type="presOf" srcId="{F838F819-9EC1-42E7-8962-4E4F41430A4C}" destId="{66F2C8DA-15B7-4B78-B8B4-E4DAB1EC1C85}" srcOrd="0" destOrd="0" presId="urn:microsoft.com/office/officeart/2005/8/layout/hierarchy6"/>
    <dgm:cxn modelId="{F1D7BA80-7A90-4EB6-A21C-558686F5E6AF}" srcId="{A4139B97-E685-4AA7-8BE5-E2571FCA2231}" destId="{C6F3F46B-04D9-418E-8203-9C6EF1AE6FA7}" srcOrd="0" destOrd="0" parTransId="{266C1CAE-6F3B-4667-BAEC-1D5789598978}" sibTransId="{59334B20-34CC-48C5-9522-A4FA321A47B6}"/>
    <dgm:cxn modelId="{6039F8E4-5023-4F33-87E6-C8617BABC6B5}" type="presOf" srcId="{23B09AE3-C67C-43F7-8319-35C7830C2D43}" destId="{C2C21E26-62DE-450D-83DD-012EC92BA486}" srcOrd="0" destOrd="0" presId="urn:microsoft.com/office/officeart/2005/8/layout/hierarchy6"/>
    <dgm:cxn modelId="{AE2F91F3-F4B1-4AA3-92F4-82673330F18A}" type="presOf" srcId="{F7316584-DFED-496D-81DB-869110BF1F56}" destId="{D8A18BFB-02D3-4C11-8EEE-E4D434629F61}" srcOrd="0" destOrd="0" presId="urn:microsoft.com/office/officeart/2005/8/layout/hierarchy6"/>
    <dgm:cxn modelId="{9581BFF6-F961-4B74-BB41-F719EE5D5452}" type="presOf" srcId="{C6F3F46B-04D9-418E-8203-9C6EF1AE6FA7}" destId="{F0F9A618-E5E6-4EAF-8801-94347D63C78A}" srcOrd="0" destOrd="0" presId="urn:microsoft.com/office/officeart/2005/8/layout/hierarchy6"/>
    <dgm:cxn modelId="{01C0297A-0C0E-45E8-82D6-A7CBD9CA821B}" type="presParOf" srcId="{9ADFE923-8ACC-44BE-AF94-38C50A8496AE}" destId="{EB53891B-4EC8-4040-9C11-CAAA41AC125E}" srcOrd="0" destOrd="0" presId="urn:microsoft.com/office/officeart/2005/8/layout/hierarchy6"/>
    <dgm:cxn modelId="{C17655FC-5224-4797-B9EA-4048AAE5117C}" type="presParOf" srcId="{EB53891B-4EC8-4040-9C11-CAAA41AC125E}" destId="{3B6B4D49-8B36-428F-853D-EE1D0284EF66}" srcOrd="0" destOrd="0" presId="urn:microsoft.com/office/officeart/2005/8/layout/hierarchy6"/>
    <dgm:cxn modelId="{1783DFBF-D04C-4F19-B62A-CE791A1156C5}" type="presParOf" srcId="{3B6B4D49-8B36-428F-853D-EE1D0284EF66}" destId="{8171B15A-C788-4128-AD20-B1A3AAA58AD3}" srcOrd="0" destOrd="0" presId="urn:microsoft.com/office/officeart/2005/8/layout/hierarchy6"/>
    <dgm:cxn modelId="{54C58BEF-8547-44F2-8327-E5AEC8A6CEDC}" type="presParOf" srcId="{8171B15A-C788-4128-AD20-B1A3AAA58AD3}" destId="{F0F9A618-E5E6-4EAF-8801-94347D63C78A}" srcOrd="0" destOrd="0" presId="urn:microsoft.com/office/officeart/2005/8/layout/hierarchy6"/>
    <dgm:cxn modelId="{3CF5BB8C-228A-45BD-939C-9AC956DDB962}" type="presParOf" srcId="{8171B15A-C788-4128-AD20-B1A3AAA58AD3}" destId="{B2C4DF23-8E90-46B3-9AF0-7189EE946DF0}" srcOrd="1" destOrd="0" presId="urn:microsoft.com/office/officeart/2005/8/layout/hierarchy6"/>
    <dgm:cxn modelId="{7E136753-137B-4B74-8FB2-840803095B06}" type="presParOf" srcId="{B2C4DF23-8E90-46B3-9AF0-7189EE946DF0}" destId="{46039864-D160-46F8-9D04-C3416692BF0C}" srcOrd="0" destOrd="0" presId="urn:microsoft.com/office/officeart/2005/8/layout/hierarchy6"/>
    <dgm:cxn modelId="{1816CF59-1073-413D-998B-71618426600B}" type="presParOf" srcId="{B2C4DF23-8E90-46B3-9AF0-7189EE946DF0}" destId="{C693DB8C-CE6E-4E2D-9964-E9F9C1A8F120}" srcOrd="1" destOrd="0" presId="urn:microsoft.com/office/officeart/2005/8/layout/hierarchy6"/>
    <dgm:cxn modelId="{8DE47523-8079-4CCA-9A08-B2B06E78C448}" type="presParOf" srcId="{C693DB8C-CE6E-4E2D-9964-E9F9C1A8F120}" destId="{99B488C2-42ED-49F9-8F60-CCDE21AE28CB}" srcOrd="0" destOrd="0" presId="urn:microsoft.com/office/officeart/2005/8/layout/hierarchy6"/>
    <dgm:cxn modelId="{78053E12-9DA9-4362-AA87-8CCFD65F8F21}" type="presParOf" srcId="{C693DB8C-CE6E-4E2D-9964-E9F9C1A8F120}" destId="{1030FC2B-90DB-4BFF-AC95-BD2DD3FDC80B}" srcOrd="1" destOrd="0" presId="urn:microsoft.com/office/officeart/2005/8/layout/hierarchy6"/>
    <dgm:cxn modelId="{13AFB409-C142-44FB-B856-6B876452817A}" type="presParOf" srcId="{B2C4DF23-8E90-46B3-9AF0-7189EE946DF0}" destId="{66F2C8DA-15B7-4B78-B8B4-E4DAB1EC1C85}" srcOrd="2" destOrd="0" presId="urn:microsoft.com/office/officeart/2005/8/layout/hierarchy6"/>
    <dgm:cxn modelId="{57E8D032-2BFD-4FB9-908D-29677A785B3F}" type="presParOf" srcId="{B2C4DF23-8E90-46B3-9AF0-7189EE946DF0}" destId="{3EAB4AB7-F866-4FC5-9DE5-B034A82E27EF}" srcOrd="3" destOrd="0" presId="urn:microsoft.com/office/officeart/2005/8/layout/hierarchy6"/>
    <dgm:cxn modelId="{67074E4E-55B8-4CF9-876A-B057A55E3241}" type="presParOf" srcId="{3EAB4AB7-F866-4FC5-9DE5-B034A82E27EF}" destId="{C2C21E26-62DE-450D-83DD-012EC92BA486}" srcOrd="0" destOrd="0" presId="urn:microsoft.com/office/officeart/2005/8/layout/hierarchy6"/>
    <dgm:cxn modelId="{BD8DE104-D202-4323-A78D-B856378E7736}" type="presParOf" srcId="{3EAB4AB7-F866-4FC5-9DE5-B034A82E27EF}" destId="{14F983E7-FC8D-443D-80E4-2B77C4B82D45}" srcOrd="1" destOrd="0" presId="urn:microsoft.com/office/officeart/2005/8/layout/hierarchy6"/>
    <dgm:cxn modelId="{5AAD5ACC-0DF8-4632-A692-A4AFBDD907C1}" type="presParOf" srcId="{B2C4DF23-8E90-46B3-9AF0-7189EE946DF0}" destId="{691C8DB0-7AD3-4CD7-964B-F7FB0DC363FD}" srcOrd="4" destOrd="0" presId="urn:microsoft.com/office/officeart/2005/8/layout/hierarchy6"/>
    <dgm:cxn modelId="{3BE8A636-095A-4AA3-AE79-5E55A8EBABEB}" type="presParOf" srcId="{B2C4DF23-8E90-46B3-9AF0-7189EE946DF0}" destId="{94D55385-2729-4841-A3A9-E28025A036CF}" srcOrd="5" destOrd="0" presId="urn:microsoft.com/office/officeart/2005/8/layout/hierarchy6"/>
    <dgm:cxn modelId="{05E671A9-7874-43F9-A265-587F5FE8893E}" type="presParOf" srcId="{94D55385-2729-4841-A3A9-E28025A036CF}" destId="{D8A18BFB-02D3-4C11-8EEE-E4D434629F61}" srcOrd="0" destOrd="0" presId="urn:microsoft.com/office/officeart/2005/8/layout/hierarchy6"/>
    <dgm:cxn modelId="{2E1302C2-F3B3-4E27-88DD-8FACA40AC2E5}" type="presParOf" srcId="{94D55385-2729-4841-A3A9-E28025A036CF}" destId="{2DE6BA9A-69E4-48E4-899D-C2E5622E32B6}" srcOrd="1" destOrd="0" presId="urn:microsoft.com/office/officeart/2005/8/layout/hierarchy6"/>
    <dgm:cxn modelId="{105AE5E5-5A9E-4CBC-9C57-C0917731CA14}" type="presParOf" srcId="{9ADFE923-8ACC-44BE-AF94-38C50A8496AE}" destId="{4025AB7A-C07C-4397-9029-1DA12E28D1B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204DF7-B4FE-4382-B358-C7AB4B880AE9}" type="doc">
      <dgm:prSet loTypeId="urn:microsoft.com/office/officeart/2005/8/layout/vList5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DB29CC8-7438-4FF2-905F-EBCB91F6B2A4}">
      <dgm:prSet phldrT="[Tekst]"/>
      <dgm:spPr>
        <a:xfrm>
          <a:off x="0" y="1562"/>
          <a:ext cx="1975104" cy="1031378"/>
        </a:xfrm>
        <a:prstGeom prst="roundRect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hr-BA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Prethodno vrednovanje</a:t>
          </a:r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370A9BBC-4C47-4C07-8672-2705CF05D371}" type="parTrans" cxnId="{3EB6D370-33D8-4525-880B-0E44AD115C01}">
      <dgm:prSet/>
      <dgm:spPr/>
      <dgm:t>
        <a:bodyPr/>
        <a:lstStyle/>
        <a:p>
          <a:endParaRPr lang="en-US"/>
        </a:p>
      </dgm:t>
    </dgm:pt>
    <dgm:pt modelId="{CA4ECDFD-C917-4019-93C7-0A9DB357BF91}" type="sibTrans" cxnId="{3EB6D370-33D8-4525-880B-0E44AD115C01}">
      <dgm:prSet/>
      <dgm:spPr/>
      <dgm:t>
        <a:bodyPr/>
        <a:lstStyle/>
        <a:p>
          <a:endParaRPr lang="en-US"/>
        </a:p>
      </dgm:t>
    </dgm:pt>
    <dgm:pt modelId="{F068BE35-EAA0-440E-9446-AAE765344E97}">
      <dgm:prSet phldrT="[Tekst]"/>
      <dgm:spPr>
        <a:xfrm rot="5400000">
          <a:off x="3318200" y="-1238395"/>
          <a:ext cx="825103" cy="3511296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hr-BA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Vrednovanje tijekom izrade</a:t>
          </a: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2ADD3D98-BF75-4057-B73F-53216992DBF0}" type="parTrans" cxnId="{03B19109-E154-4051-8090-2A1789D75B57}">
      <dgm:prSet/>
      <dgm:spPr/>
      <dgm:t>
        <a:bodyPr/>
        <a:lstStyle/>
        <a:p>
          <a:endParaRPr lang="en-US"/>
        </a:p>
      </dgm:t>
    </dgm:pt>
    <dgm:pt modelId="{FA51D59C-7543-42AD-A09D-E9CE8585F00E}" type="sibTrans" cxnId="{03B19109-E154-4051-8090-2A1789D75B57}">
      <dgm:prSet/>
      <dgm:spPr/>
      <dgm:t>
        <a:bodyPr/>
        <a:lstStyle/>
        <a:p>
          <a:endParaRPr lang="en-US"/>
        </a:p>
      </dgm:t>
    </dgm:pt>
    <dgm:pt modelId="{C7456F5D-4239-45D5-844E-2B3963555ECF}">
      <dgm:prSet phldrT="[Tekst]"/>
      <dgm:spPr>
        <a:xfrm rot="5400000">
          <a:off x="3318200" y="-1238395"/>
          <a:ext cx="825103" cy="3511296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hr-BA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tzv. </a:t>
          </a:r>
          <a:r>
            <a:rPr lang="hr-BA" i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ex-ante</a:t>
          </a:r>
          <a:r>
            <a:rPr lang="hr-BA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vrednovanje </a:t>
          </a: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279AF8C5-3484-4B80-AC6C-474EE2749F9C}" type="parTrans" cxnId="{EB783CDA-0CA2-4C53-909D-96746E23CB50}">
      <dgm:prSet/>
      <dgm:spPr/>
      <dgm:t>
        <a:bodyPr/>
        <a:lstStyle/>
        <a:p>
          <a:endParaRPr lang="en-US"/>
        </a:p>
      </dgm:t>
    </dgm:pt>
    <dgm:pt modelId="{8C3F095E-744C-4C6A-83FF-46498C260B12}" type="sibTrans" cxnId="{EB783CDA-0CA2-4C53-909D-96746E23CB50}">
      <dgm:prSet/>
      <dgm:spPr/>
      <dgm:t>
        <a:bodyPr/>
        <a:lstStyle/>
        <a:p>
          <a:endParaRPr lang="en-US"/>
        </a:p>
      </dgm:t>
    </dgm:pt>
    <dgm:pt modelId="{A6E736AB-6A52-48B4-B156-AA8190F29B1C}">
      <dgm:prSet phldrT="[Tekst]"/>
      <dgm:spPr>
        <a:xfrm>
          <a:off x="0" y="1084510"/>
          <a:ext cx="1975104" cy="1031378"/>
        </a:xfrm>
        <a:prstGeom prst="roundRect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hr-BA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Vrednovanje tijekom provedbe</a:t>
          </a:r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B4E0B733-B425-4284-9626-6B3A6DE7EA8C}" type="parTrans" cxnId="{CCA85D0D-CFF3-4DEB-81C5-245B1287E355}">
      <dgm:prSet/>
      <dgm:spPr/>
      <dgm:t>
        <a:bodyPr/>
        <a:lstStyle/>
        <a:p>
          <a:endParaRPr lang="en-US"/>
        </a:p>
      </dgm:t>
    </dgm:pt>
    <dgm:pt modelId="{C451DB0A-F9CA-49D9-8D3E-CDD82FC96F19}" type="sibTrans" cxnId="{CCA85D0D-CFF3-4DEB-81C5-245B1287E355}">
      <dgm:prSet/>
      <dgm:spPr/>
      <dgm:t>
        <a:bodyPr/>
        <a:lstStyle/>
        <a:p>
          <a:endParaRPr lang="en-US"/>
        </a:p>
      </dgm:t>
    </dgm:pt>
    <dgm:pt modelId="{7F3A0D65-2D68-40A7-9D39-72A18C2047FF}">
      <dgm:prSet phldrT="[Tekst]"/>
      <dgm:spPr>
        <a:xfrm rot="5400000">
          <a:off x="3318200" y="-155448"/>
          <a:ext cx="825103" cy="3511296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hr-BA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Srednjoročno vrednovanje</a:t>
          </a: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8792B1F1-6535-4FD4-9620-F4EC56328D08}" type="parTrans" cxnId="{8165E459-3AE6-4DC1-85B0-13B02AA283A6}">
      <dgm:prSet/>
      <dgm:spPr/>
      <dgm:t>
        <a:bodyPr/>
        <a:lstStyle/>
        <a:p>
          <a:endParaRPr lang="en-US"/>
        </a:p>
      </dgm:t>
    </dgm:pt>
    <dgm:pt modelId="{FBC68A83-A440-4070-BB79-91AA4AEE02E6}" type="sibTrans" cxnId="{8165E459-3AE6-4DC1-85B0-13B02AA283A6}">
      <dgm:prSet/>
      <dgm:spPr/>
      <dgm:t>
        <a:bodyPr/>
        <a:lstStyle/>
        <a:p>
          <a:endParaRPr lang="en-US"/>
        </a:p>
      </dgm:t>
    </dgm:pt>
    <dgm:pt modelId="{8E520ED3-1D3C-4151-A4DD-9CC0F333AC71}">
      <dgm:prSet phldrT="[Tekst]"/>
      <dgm:spPr>
        <a:xfrm rot="5400000">
          <a:off x="3318200" y="-155448"/>
          <a:ext cx="825103" cy="3511296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hr-BA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tzv. </a:t>
          </a:r>
          <a:r>
            <a:rPr lang="hr-BA" i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interim</a:t>
          </a:r>
          <a:r>
            <a:rPr lang="hr-BA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vrednovanje</a:t>
          </a: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ED9CC1D3-4496-4FEE-A053-FFD0291091E0}" type="parTrans" cxnId="{C25CC558-1BD8-4ADD-8B58-9B4DFDC4AED5}">
      <dgm:prSet/>
      <dgm:spPr/>
      <dgm:t>
        <a:bodyPr/>
        <a:lstStyle/>
        <a:p>
          <a:endParaRPr lang="en-US"/>
        </a:p>
      </dgm:t>
    </dgm:pt>
    <dgm:pt modelId="{A6C9CD2A-2AEC-4522-9289-804F08CE0DC0}" type="sibTrans" cxnId="{C25CC558-1BD8-4ADD-8B58-9B4DFDC4AED5}">
      <dgm:prSet/>
      <dgm:spPr/>
      <dgm:t>
        <a:bodyPr/>
        <a:lstStyle/>
        <a:p>
          <a:endParaRPr lang="en-US"/>
        </a:p>
      </dgm:t>
    </dgm:pt>
    <dgm:pt modelId="{DA896C49-243C-4734-9E03-D0D708C1930E}">
      <dgm:prSet phldrT="[Tekst]"/>
      <dgm:spPr>
        <a:xfrm>
          <a:off x="0" y="2167458"/>
          <a:ext cx="1975104" cy="1031378"/>
        </a:xfrm>
        <a:prstGeom prst="roundRect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hr-BA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Vrednovanje nakon provedbe</a:t>
          </a:r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4DD1C6F4-5F9D-4C23-8587-FDD62E616058}" type="parTrans" cxnId="{204B8903-F2CD-4ACF-8D99-9CA661F60B60}">
      <dgm:prSet/>
      <dgm:spPr/>
      <dgm:t>
        <a:bodyPr/>
        <a:lstStyle/>
        <a:p>
          <a:endParaRPr lang="en-US"/>
        </a:p>
      </dgm:t>
    </dgm:pt>
    <dgm:pt modelId="{057E1950-78CB-4C6A-BDC4-7F004EE7BB71}" type="sibTrans" cxnId="{204B8903-F2CD-4ACF-8D99-9CA661F60B60}">
      <dgm:prSet/>
      <dgm:spPr/>
      <dgm:t>
        <a:bodyPr/>
        <a:lstStyle/>
        <a:p>
          <a:endParaRPr lang="en-US"/>
        </a:p>
      </dgm:t>
    </dgm:pt>
    <dgm:pt modelId="{90604A44-446A-4272-8174-F113FAB72A7C}">
      <dgm:prSet phldrT="[Tekst]"/>
      <dgm:spPr>
        <a:xfrm rot="5400000">
          <a:off x="3318200" y="927499"/>
          <a:ext cx="825103" cy="3511296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hr-BA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Naknadno vrednovanje</a:t>
          </a: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64EE14E3-2EC0-49A7-BE30-EB20E061948E}" type="parTrans" cxnId="{FFCC3859-B212-4EBE-9F32-023F3CDA9F6D}">
      <dgm:prSet/>
      <dgm:spPr/>
      <dgm:t>
        <a:bodyPr/>
        <a:lstStyle/>
        <a:p>
          <a:endParaRPr lang="en-US"/>
        </a:p>
      </dgm:t>
    </dgm:pt>
    <dgm:pt modelId="{48F61C40-A967-4B61-A6D4-D0CF39C0EC60}" type="sibTrans" cxnId="{FFCC3859-B212-4EBE-9F32-023F3CDA9F6D}">
      <dgm:prSet/>
      <dgm:spPr/>
      <dgm:t>
        <a:bodyPr/>
        <a:lstStyle/>
        <a:p>
          <a:endParaRPr lang="en-US"/>
        </a:p>
      </dgm:t>
    </dgm:pt>
    <dgm:pt modelId="{25920A5E-026B-4C43-8142-2381B620D92E}">
      <dgm:prSet phldrT="[Tekst]"/>
      <dgm:spPr>
        <a:xfrm rot="5400000">
          <a:off x="3318200" y="927499"/>
          <a:ext cx="825103" cy="3511296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hr-BA" i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tzv. ex-post</a:t>
          </a:r>
          <a:r>
            <a:rPr lang="hr-BA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vrednovanje</a:t>
          </a: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9ED42FF9-B9CC-429E-B8C0-2A6E31BE4FB6}" type="parTrans" cxnId="{51A94ED1-BED3-4788-BC41-785C81D97E6A}">
      <dgm:prSet/>
      <dgm:spPr/>
      <dgm:t>
        <a:bodyPr/>
        <a:lstStyle/>
        <a:p>
          <a:endParaRPr lang="en-US"/>
        </a:p>
      </dgm:t>
    </dgm:pt>
    <dgm:pt modelId="{1A9AEDF5-05C7-4CB1-9BE5-ACB297DB09E9}" type="sibTrans" cxnId="{51A94ED1-BED3-4788-BC41-785C81D97E6A}">
      <dgm:prSet/>
      <dgm:spPr/>
      <dgm:t>
        <a:bodyPr/>
        <a:lstStyle/>
        <a:p>
          <a:endParaRPr lang="en-US"/>
        </a:p>
      </dgm:t>
    </dgm:pt>
    <dgm:pt modelId="{3F7B35FF-D13B-4900-9660-865020788996}" type="pres">
      <dgm:prSet presAssocID="{35204DF7-B4FE-4382-B358-C7AB4B880AE9}" presName="Name0" presStyleCnt="0">
        <dgm:presLayoutVars>
          <dgm:dir/>
          <dgm:animLvl val="lvl"/>
          <dgm:resizeHandles val="exact"/>
        </dgm:presLayoutVars>
      </dgm:prSet>
      <dgm:spPr/>
    </dgm:pt>
    <dgm:pt modelId="{C6EB05E5-D6D8-47B2-A775-689EB01E7FA7}" type="pres">
      <dgm:prSet presAssocID="{7DB29CC8-7438-4FF2-905F-EBCB91F6B2A4}" presName="linNode" presStyleCnt="0"/>
      <dgm:spPr/>
    </dgm:pt>
    <dgm:pt modelId="{722C52F8-7C41-4D1F-B4D9-EEE0C25E57F2}" type="pres">
      <dgm:prSet presAssocID="{7DB29CC8-7438-4FF2-905F-EBCB91F6B2A4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37E60548-B823-448D-B58A-2B6769DF52C9}" type="pres">
      <dgm:prSet presAssocID="{7DB29CC8-7438-4FF2-905F-EBCB91F6B2A4}" presName="descendantText" presStyleLbl="alignAccFollowNode1" presStyleIdx="0" presStyleCnt="3">
        <dgm:presLayoutVars>
          <dgm:bulletEnabled val="1"/>
        </dgm:presLayoutVars>
      </dgm:prSet>
      <dgm:spPr/>
    </dgm:pt>
    <dgm:pt modelId="{3188F5D8-E8AF-4418-AD61-E45E0564B425}" type="pres">
      <dgm:prSet presAssocID="{CA4ECDFD-C917-4019-93C7-0A9DB357BF91}" presName="sp" presStyleCnt="0"/>
      <dgm:spPr/>
    </dgm:pt>
    <dgm:pt modelId="{4DC9DD74-5D9F-4073-B261-B04BA76CE5D8}" type="pres">
      <dgm:prSet presAssocID="{A6E736AB-6A52-48B4-B156-AA8190F29B1C}" presName="linNode" presStyleCnt="0"/>
      <dgm:spPr/>
    </dgm:pt>
    <dgm:pt modelId="{CC7BC4E9-FC2A-40AF-B931-B9F933DCED82}" type="pres">
      <dgm:prSet presAssocID="{A6E736AB-6A52-48B4-B156-AA8190F29B1C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E3F8B6BB-52A7-4F89-AED4-494E1D9E1BEB}" type="pres">
      <dgm:prSet presAssocID="{A6E736AB-6A52-48B4-B156-AA8190F29B1C}" presName="descendantText" presStyleLbl="alignAccFollowNode1" presStyleIdx="1" presStyleCnt="3">
        <dgm:presLayoutVars>
          <dgm:bulletEnabled val="1"/>
        </dgm:presLayoutVars>
      </dgm:prSet>
      <dgm:spPr/>
    </dgm:pt>
    <dgm:pt modelId="{EF97BA1B-D41B-45C9-A0D2-005FEC42302C}" type="pres">
      <dgm:prSet presAssocID="{C451DB0A-F9CA-49D9-8D3E-CDD82FC96F19}" presName="sp" presStyleCnt="0"/>
      <dgm:spPr/>
    </dgm:pt>
    <dgm:pt modelId="{2C9A9AF6-2C74-4113-B214-5001E6B51765}" type="pres">
      <dgm:prSet presAssocID="{DA896C49-243C-4734-9E03-D0D708C1930E}" presName="linNode" presStyleCnt="0"/>
      <dgm:spPr/>
    </dgm:pt>
    <dgm:pt modelId="{372BB41E-F5E8-4B9F-B9FE-E5069FFDEB76}" type="pres">
      <dgm:prSet presAssocID="{DA896C49-243C-4734-9E03-D0D708C1930E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D1E6C2A3-664D-4667-BF9D-DE964EC6AD4F}" type="pres">
      <dgm:prSet presAssocID="{DA896C49-243C-4734-9E03-D0D708C1930E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204B8903-F2CD-4ACF-8D99-9CA661F60B60}" srcId="{35204DF7-B4FE-4382-B358-C7AB4B880AE9}" destId="{DA896C49-243C-4734-9E03-D0D708C1930E}" srcOrd="2" destOrd="0" parTransId="{4DD1C6F4-5F9D-4C23-8587-FDD62E616058}" sibTransId="{057E1950-78CB-4C6A-BDC4-7F004EE7BB71}"/>
    <dgm:cxn modelId="{03B19109-E154-4051-8090-2A1789D75B57}" srcId="{7DB29CC8-7438-4FF2-905F-EBCB91F6B2A4}" destId="{F068BE35-EAA0-440E-9446-AAE765344E97}" srcOrd="0" destOrd="0" parTransId="{2ADD3D98-BF75-4057-B73F-53216992DBF0}" sibTransId="{FA51D59C-7543-42AD-A09D-E9CE8585F00E}"/>
    <dgm:cxn modelId="{CCA85D0D-CFF3-4DEB-81C5-245B1287E355}" srcId="{35204DF7-B4FE-4382-B358-C7AB4B880AE9}" destId="{A6E736AB-6A52-48B4-B156-AA8190F29B1C}" srcOrd="1" destOrd="0" parTransId="{B4E0B733-B425-4284-9626-6B3A6DE7EA8C}" sibTransId="{C451DB0A-F9CA-49D9-8D3E-CDD82FC96F19}"/>
    <dgm:cxn modelId="{82658911-6440-4F81-8080-5C999D766DDF}" type="presOf" srcId="{7DB29CC8-7438-4FF2-905F-EBCB91F6B2A4}" destId="{722C52F8-7C41-4D1F-B4D9-EEE0C25E57F2}" srcOrd="0" destOrd="0" presId="urn:microsoft.com/office/officeart/2005/8/layout/vList5"/>
    <dgm:cxn modelId="{ECF9E316-9EDA-4E68-8D9B-73DAA3FCECEA}" type="presOf" srcId="{F068BE35-EAA0-440E-9446-AAE765344E97}" destId="{37E60548-B823-448D-B58A-2B6769DF52C9}" srcOrd="0" destOrd="0" presId="urn:microsoft.com/office/officeart/2005/8/layout/vList5"/>
    <dgm:cxn modelId="{F2494218-0732-4135-B307-0BA1A350251F}" type="presOf" srcId="{C7456F5D-4239-45D5-844E-2B3963555ECF}" destId="{37E60548-B823-448D-B58A-2B6769DF52C9}" srcOrd="0" destOrd="1" presId="urn:microsoft.com/office/officeart/2005/8/layout/vList5"/>
    <dgm:cxn modelId="{BE3D5B48-BE2C-4A20-883A-19EC4FB87C65}" type="presOf" srcId="{A6E736AB-6A52-48B4-B156-AA8190F29B1C}" destId="{CC7BC4E9-FC2A-40AF-B931-B9F933DCED82}" srcOrd="0" destOrd="0" presId="urn:microsoft.com/office/officeart/2005/8/layout/vList5"/>
    <dgm:cxn modelId="{3EB6D370-33D8-4525-880B-0E44AD115C01}" srcId="{35204DF7-B4FE-4382-B358-C7AB4B880AE9}" destId="{7DB29CC8-7438-4FF2-905F-EBCB91F6B2A4}" srcOrd="0" destOrd="0" parTransId="{370A9BBC-4C47-4C07-8672-2705CF05D371}" sibTransId="{CA4ECDFD-C917-4019-93C7-0A9DB357BF91}"/>
    <dgm:cxn modelId="{C25CC558-1BD8-4ADD-8B58-9B4DFDC4AED5}" srcId="{A6E736AB-6A52-48B4-B156-AA8190F29B1C}" destId="{8E520ED3-1D3C-4151-A4DD-9CC0F333AC71}" srcOrd="1" destOrd="0" parTransId="{ED9CC1D3-4496-4FEE-A053-FFD0291091E0}" sibTransId="{A6C9CD2A-2AEC-4522-9289-804F08CE0DC0}"/>
    <dgm:cxn modelId="{FFCC3859-B212-4EBE-9F32-023F3CDA9F6D}" srcId="{DA896C49-243C-4734-9E03-D0D708C1930E}" destId="{90604A44-446A-4272-8174-F113FAB72A7C}" srcOrd="0" destOrd="0" parTransId="{64EE14E3-2EC0-49A7-BE30-EB20E061948E}" sibTransId="{48F61C40-A967-4B61-A6D4-D0CF39C0EC60}"/>
    <dgm:cxn modelId="{8165E459-3AE6-4DC1-85B0-13B02AA283A6}" srcId="{A6E736AB-6A52-48B4-B156-AA8190F29B1C}" destId="{7F3A0D65-2D68-40A7-9D39-72A18C2047FF}" srcOrd="0" destOrd="0" parTransId="{8792B1F1-6535-4FD4-9620-F4EC56328D08}" sibTransId="{FBC68A83-A440-4070-BB79-91AA4AEE02E6}"/>
    <dgm:cxn modelId="{2887497E-41CB-4271-B613-2621450941DF}" type="presOf" srcId="{90604A44-446A-4272-8174-F113FAB72A7C}" destId="{D1E6C2A3-664D-4667-BF9D-DE964EC6AD4F}" srcOrd="0" destOrd="0" presId="urn:microsoft.com/office/officeart/2005/8/layout/vList5"/>
    <dgm:cxn modelId="{0E52BE8B-9248-4190-9E1A-9AAE26885B19}" type="presOf" srcId="{35204DF7-B4FE-4382-B358-C7AB4B880AE9}" destId="{3F7B35FF-D13B-4900-9660-865020788996}" srcOrd="0" destOrd="0" presId="urn:microsoft.com/office/officeart/2005/8/layout/vList5"/>
    <dgm:cxn modelId="{8B66A3A5-7511-4138-A9D4-ABEC0D523E47}" type="presOf" srcId="{25920A5E-026B-4C43-8142-2381B620D92E}" destId="{D1E6C2A3-664D-4667-BF9D-DE964EC6AD4F}" srcOrd="0" destOrd="1" presId="urn:microsoft.com/office/officeart/2005/8/layout/vList5"/>
    <dgm:cxn modelId="{14A520A6-5465-4266-96F2-AC3969EB6F7F}" type="presOf" srcId="{DA896C49-243C-4734-9E03-D0D708C1930E}" destId="{372BB41E-F5E8-4B9F-B9FE-E5069FFDEB76}" srcOrd="0" destOrd="0" presId="urn:microsoft.com/office/officeart/2005/8/layout/vList5"/>
    <dgm:cxn modelId="{4E6F30B0-BA31-4BB9-B892-BA1E49789B9D}" type="presOf" srcId="{8E520ED3-1D3C-4151-A4DD-9CC0F333AC71}" destId="{E3F8B6BB-52A7-4F89-AED4-494E1D9E1BEB}" srcOrd="0" destOrd="1" presId="urn:microsoft.com/office/officeart/2005/8/layout/vList5"/>
    <dgm:cxn modelId="{51A94ED1-BED3-4788-BC41-785C81D97E6A}" srcId="{DA896C49-243C-4734-9E03-D0D708C1930E}" destId="{25920A5E-026B-4C43-8142-2381B620D92E}" srcOrd="1" destOrd="0" parTransId="{9ED42FF9-B9CC-429E-B8C0-2A6E31BE4FB6}" sibTransId="{1A9AEDF5-05C7-4CB1-9BE5-ACB297DB09E9}"/>
    <dgm:cxn modelId="{5BE1D8D8-F812-4853-BCBE-1488B358F681}" type="presOf" srcId="{7F3A0D65-2D68-40A7-9D39-72A18C2047FF}" destId="{E3F8B6BB-52A7-4F89-AED4-494E1D9E1BEB}" srcOrd="0" destOrd="0" presId="urn:microsoft.com/office/officeart/2005/8/layout/vList5"/>
    <dgm:cxn modelId="{EB783CDA-0CA2-4C53-909D-96746E23CB50}" srcId="{7DB29CC8-7438-4FF2-905F-EBCB91F6B2A4}" destId="{C7456F5D-4239-45D5-844E-2B3963555ECF}" srcOrd="1" destOrd="0" parTransId="{279AF8C5-3484-4B80-AC6C-474EE2749F9C}" sibTransId="{8C3F095E-744C-4C6A-83FF-46498C260B12}"/>
    <dgm:cxn modelId="{6C9251BF-44DE-437D-A22D-AB681DCE2C4D}" type="presParOf" srcId="{3F7B35FF-D13B-4900-9660-865020788996}" destId="{C6EB05E5-D6D8-47B2-A775-689EB01E7FA7}" srcOrd="0" destOrd="0" presId="urn:microsoft.com/office/officeart/2005/8/layout/vList5"/>
    <dgm:cxn modelId="{9FD5C133-31FD-4922-AFB2-246A41FBD018}" type="presParOf" srcId="{C6EB05E5-D6D8-47B2-A775-689EB01E7FA7}" destId="{722C52F8-7C41-4D1F-B4D9-EEE0C25E57F2}" srcOrd="0" destOrd="0" presId="urn:microsoft.com/office/officeart/2005/8/layout/vList5"/>
    <dgm:cxn modelId="{9E46C0A4-44AC-47FD-8982-53F4E61042E7}" type="presParOf" srcId="{C6EB05E5-D6D8-47B2-A775-689EB01E7FA7}" destId="{37E60548-B823-448D-B58A-2B6769DF52C9}" srcOrd="1" destOrd="0" presId="urn:microsoft.com/office/officeart/2005/8/layout/vList5"/>
    <dgm:cxn modelId="{A93F288B-40D6-4D18-9D2B-666BF552E03E}" type="presParOf" srcId="{3F7B35FF-D13B-4900-9660-865020788996}" destId="{3188F5D8-E8AF-4418-AD61-E45E0564B425}" srcOrd="1" destOrd="0" presId="urn:microsoft.com/office/officeart/2005/8/layout/vList5"/>
    <dgm:cxn modelId="{8D106746-C88C-4B3A-A60D-C758A24640B9}" type="presParOf" srcId="{3F7B35FF-D13B-4900-9660-865020788996}" destId="{4DC9DD74-5D9F-4073-B261-B04BA76CE5D8}" srcOrd="2" destOrd="0" presId="urn:microsoft.com/office/officeart/2005/8/layout/vList5"/>
    <dgm:cxn modelId="{BAB93414-F283-46BD-B89B-27838ADA6389}" type="presParOf" srcId="{4DC9DD74-5D9F-4073-B261-B04BA76CE5D8}" destId="{CC7BC4E9-FC2A-40AF-B931-B9F933DCED82}" srcOrd="0" destOrd="0" presId="urn:microsoft.com/office/officeart/2005/8/layout/vList5"/>
    <dgm:cxn modelId="{7618F188-6F8A-414F-BBBC-C2B8365A7B32}" type="presParOf" srcId="{4DC9DD74-5D9F-4073-B261-B04BA76CE5D8}" destId="{E3F8B6BB-52A7-4F89-AED4-494E1D9E1BEB}" srcOrd="1" destOrd="0" presId="urn:microsoft.com/office/officeart/2005/8/layout/vList5"/>
    <dgm:cxn modelId="{01B36C0F-8558-46A3-961F-7EEBF8A46F4F}" type="presParOf" srcId="{3F7B35FF-D13B-4900-9660-865020788996}" destId="{EF97BA1B-D41B-45C9-A0D2-005FEC42302C}" srcOrd="3" destOrd="0" presId="urn:microsoft.com/office/officeart/2005/8/layout/vList5"/>
    <dgm:cxn modelId="{F86BB9CE-D4FD-44D3-A2DD-48730BC12253}" type="presParOf" srcId="{3F7B35FF-D13B-4900-9660-865020788996}" destId="{2C9A9AF6-2C74-4113-B214-5001E6B51765}" srcOrd="4" destOrd="0" presId="urn:microsoft.com/office/officeart/2005/8/layout/vList5"/>
    <dgm:cxn modelId="{1BBACEE8-F342-4006-B1B0-4E3F474E1AD1}" type="presParOf" srcId="{2C9A9AF6-2C74-4113-B214-5001E6B51765}" destId="{372BB41E-F5E8-4B9F-B9FE-E5069FFDEB76}" srcOrd="0" destOrd="0" presId="urn:microsoft.com/office/officeart/2005/8/layout/vList5"/>
    <dgm:cxn modelId="{52538C3B-2323-4BF8-B5C6-16FF9D98B3F0}" type="presParOf" srcId="{2C9A9AF6-2C74-4113-B214-5001E6B51765}" destId="{D1E6C2A3-664D-4667-BF9D-DE964EC6AD4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8F36F2-2891-4484-A31E-A3A1812BB32E}">
      <dsp:nvSpPr>
        <dsp:cNvPr id="0" name=""/>
        <dsp:cNvSpPr/>
      </dsp:nvSpPr>
      <dsp:spPr>
        <a:xfrm>
          <a:off x="0" y="363673"/>
          <a:ext cx="7720424" cy="378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69DCC8-8183-4DDE-AB9E-56B97722420D}">
      <dsp:nvSpPr>
        <dsp:cNvPr id="0" name=""/>
        <dsp:cNvSpPr/>
      </dsp:nvSpPr>
      <dsp:spPr>
        <a:xfrm>
          <a:off x="386021" y="142273"/>
          <a:ext cx="5404296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270" tIns="0" rIns="20427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100" b="1" i="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SREDNJOROČNA VIZIJA RAZVOJA</a:t>
          </a:r>
        </a:p>
      </dsp:txBody>
      <dsp:txXfrm>
        <a:off x="407637" y="163889"/>
        <a:ext cx="5361064" cy="399568"/>
      </dsp:txXfrm>
    </dsp:sp>
    <dsp:sp modelId="{ACC706C4-912F-47FB-95EC-D7FBC56A99E2}">
      <dsp:nvSpPr>
        <dsp:cNvPr id="0" name=""/>
        <dsp:cNvSpPr/>
      </dsp:nvSpPr>
      <dsp:spPr>
        <a:xfrm>
          <a:off x="0" y="1044073"/>
          <a:ext cx="7720424" cy="378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CFEB9B-082C-4093-9F2F-0E8720CB6881}">
      <dsp:nvSpPr>
        <dsp:cNvPr id="0" name=""/>
        <dsp:cNvSpPr/>
      </dsp:nvSpPr>
      <dsp:spPr>
        <a:xfrm>
          <a:off x="386021" y="822673"/>
          <a:ext cx="5404296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270" tIns="0" rIns="20427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pl-PL" sz="1100" b="1" i="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OPIS RAZVOJNIH POTREBA I POTENCIJALA (U SREDNJOROČNOM RAZDOBLJU) </a:t>
          </a:r>
          <a:endParaRPr lang="en-US" sz="1100" b="1" i="0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407637" y="844289"/>
        <a:ext cx="5361064" cy="399568"/>
      </dsp:txXfrm>
    </dsp:sp>
    <dsp:sp modelId="{480528AD-9B3A-48C3-98A0-2007B4FF5D91}">
      <dsp:nvSpPr>
        <dsp:cNvPr id="0" name=""/>
        <dsp:cNvSpPr/>
      </dsp:nvSpPr>
      <dsp:spPr>
        <a:xfrm>
          <a:off x="0" y="1724473"/>
          <a:ext cx="7720424" cy="378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2FAA8B-F2C5-43CB-BD9F-AF9DD78A8EF7}">
      <dsp:nvSpPr>
        <dsp:cNvPr id="0" name=""/>
        <dsp:cNvSpPr/>
      </dsp:nvSpPr>
      <dsp:spPr>
        <a:xfrm>
          <a:off x="386021" y="1503073"/>
          <a:ext cx="5404296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270" tIns="0" rIns="20427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sv-SE" sz="1100" b="1" i="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OPIS PRIORITETA JAVNIH POLITIKA U SREDNJOROČNOM RAZDOBLJU</a:t>
          </a:r>
          <a:endParaRPr lang="en-US" sz="1100" b="1" i="0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407637" y="1524689"/>
        <a:ext cx="5361064" cy="399568"/>
      </dsp:txXfrm>
    </dsp:sp>
    <dsp:sp modelId="{7CAD744B-CA3B-4276-B0BD-AE356346F6B9}">
      <dsp:nvSpPr>
        <dsp:cNvPr id="0" name=""/>
        <dsp:cNvSpPr/>
      </dsp:nvSpPr>
      <dsp:spPr>
        <a:xfrm>
          <a:off x="0" y="2404873"/>
          <a:ext cx="7720424" cy="378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AC6070-81EF-4C97-BC96-133B04AD595F}">
      <dsp:nvSpPr>
        <dsp:cNvPr id="0" name=""/>
        <dsp:cNvSpPr/>
      </dsp:nvSpPr>
      <dsp:spPr>
        <a:xfrm>
          <a:off x="386021" y="2183473"/>
          <a:ext cx="5404296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270" tIns="0" rIns="20427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100" b="1" i="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POPIS POSEBNIH CILJEVA S OPISOM, PRIPADAJUĆIM POKAZATELJIMA ISHODA I POPISOM MJERA</a:t>
          </a:r>
        </a:p>
      </dsp:txBody>
      <dsp:txXfrm>
        <a:off x="407637" y="2205089"/>
        <a:ext cx="5361064" cy="399568"/>
      </dsp:txXfrm>
    </dsp:sp>
    <dsp:sp modelId="{72FB077D-B38E-4D5D-8020-2C0291838CAA}">
      <dsp:nvSpPr>
        <dsp:cNvPr id="0" name=""/>
        <dsp:cNvSpPr/>
      </dsp:nvSpPr>
      <dsp:spPr>
        <a:xfrm>
          <a:off x="0" y="3085273"/>
          <a:ext cx="7720424" cy="378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B6F177-2229-4715-8447-680F2D74BECB}">
      <dsp:nvSpPr>
        <dsp:cNvPr id="0" name=""/>
        <dsp:cNvSpPr/>
      </dsp:nvSpPr>
      <dsp:spPr>
        <a:xfrm>
          <a:off x="378215" y="2789518"/>
          <a:ext cx="5404296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270" tIns="0" rIns="20427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100" b="1" i="0" u="sng" kern="1200" dirty="0">
              <a:solidFill>
                <a:srgbClr val="FF0000"/>
              </a:solidFill>
              <a:latin typeface="Calibri" panose="020F0502020204030204"/>
              <a:ea typeface="+mn-ea"/>
              <a:cs typeface="+mn-cs"/>
            </a:rPr>
            <a:t>TERMINSKI PLAN PROVEDBE STRATEŠKIH PROJEKATA VAŽNIH ZA RAZVOJ JP(R)S-A</a:t>
          </a:r>
        </a:p>
      </dsp:txBody>
      <dsp:txXfrm>
        <a:off x="399831" y="2811134"/>
        <a:ext cx="5361064" cy="399568"/>
      </dsp:txXfrm>
    </dsp:sp>
    <dsp:sp modelId="{52513B92-562F-4305-8ABB-0760F5A1F121}">
      <dsp:nvSpPr>
        <dsp:cNvPr id="0" name=""/>
        <dsp:cNvSpPr/>
      </dsp:nvSpPr>
      <dsp:spPr>
        <a:xfrm>
          <a:off x="0" y="3779260"/>
          <a:ext cx="7720424" cy="378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DC051A-26AD-4F3D-A071-B09BCD64A9DC}">
      <dsp:nvSpPr>
        <dsp:cNvPr id="0" name=""/>
        <dsp:cNvSpPr/>
      </dsp:nvSpPr>
      <dsp:spPr>
        <a:xfrm>
          <a:off x="403411" y="3500374"/>
          <a:ext cx="5404296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270" tIns="0" rIns="20427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100" b="1" i="0" u="sng" kern="1200" dirty="0">
              <a:solidFill>
                <a:srgbClr val="FF0000"/>
              </a:solidFill>
              <a:latin typeface="Calibri" panose="020F0502020204030204"/>
              <a:ea typeface="+mn-ea"/>
              <a:cs typeface="+mn-cs"/>
            </a:rPr>
            <a:t>INDIKATIVNI FINANCIJSKI OKVIR </a:t>
          </a:r>
        </a:p>
      </dsp:txBody>
      <dsp:txXfrm>
        <a:off x="425027" y="3521990"/>
        <a:ext cx="5361064" cy="399568"/>
      </dsp:txXfrm>
    </dsp:sp>
    <dsp:sp modelId="{B68055C0-3702-4D2B-80B8-9DFCFA59ABFD}">
      <dsp:nvSpPr>
        <dsp:cNvPr id="0" name=""/>
        <dsp:cNvSpPr/>
      </dsp:nvSpPr>
      <dsp:spPr>
        <a:xfrm>
          <a:off x="0" y="4446073"/>
          <a:ext cx="7720424" cy="378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538DA9-B43C-42D8-ADBA-91E0BA5DD4A3}">
      <dsp:nvSpPr>
        <dsp:cNvPr id="0" name=""/>
        <dsp:cNvSpPr/>
      </dsp:nvSpPr>
      <dsp:spPr>
        <a:xfrm>
          <a:off x="386021" y="4224673"/>
          <a:ext cx="5404296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270" tIns="0" rIns="20427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100" b="1" i="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P</a:t>
          </a:r>
          <a:r>
            <a:rPr lang="hr-HR" sz="1100" b="1" i="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RAĆENJE  I VREDNOVANJE </a:t>
          </a:r>
          <a:endParaRPr lang="en-US" sz="1100" b="1" i="0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407637" y="4246289"/>
        <a:ext cx="5361064" cy="399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C6C496-FDCD-46F2-BBB7-5D36A73A0057}">
      <dsp:nvSpPr>
        <dsp:cNvPr id="0" name=""/>
        <dsp:cNvSpPr/>
      </dsp:nvSpPr>
      <dsp:spPr>
        <a:xfrm>
          <a:off x="-4613629" y="-707341"/>
          <a:ext cx="5495735" cy="5495735"/>
        </a:xfrm>
        <a:prstGeom prst="blockArc">
          <a:avLst>
            <a:gd name="adj1" fmla="val 18900000"/>
            <a:gd name="adj2" fmla="val 2700000"/>
            <a:gd name="adj3" fmla="val 393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1D0E07-8CBB-4B6E-A47F-0F807AE636BA}">
      <dsp:nvSpPr>
        <dsp:cNvPr id="0" name=""/>
        <dsp:cNvSpPr/>
      </dsp:nvSpPr>
      <dsp:spPr>
        <a:xfrm>
          <a:off x="329387" y="214908"/>
          <a:ext cx="10468447" cy="4296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03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</a:t>
          </a:r>
          <a:r>
            <a:rPr lang="hr-HR" sz="1800" kern="1200" dirty="0"/>
            <a:t>prijedlog i konsenzus (Županija i županijske javne ustanove) </a:t>
          </a:r>
          <a:endParaRPr lang="en-US" sz="1800" kern="1200" dirty="0"/>
        </a:p>
      </dsp:txBody>
      <dsp:txXfrm>
        <a:off x="329387" y="214908"/>
        <a:ext cx="10468447" cy="429653"/>
      </dsp:txXfrm>
    </dsp:sp>
    <dsp:sp modelId="{9A4F5C76-4457-4D8E-98C8-97F89422A940}">
      <dsp:nvSpPr>
        <dsp:cNvPr id="0" name=""/>
        <dsp:cNvSpPr/>
      </dsp:nvSpPr>
      <dsp:spPr>
        <a:xfrm>
          <a:off x="60854" y="161201"/>
          <a:ext cx="537066" cy="5370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FB4F6A-F1D7-4B35-B789-6D9348EFD97A}">
      <dsp:nvSpPr>
        <dsp:cNvPr id="0" name=""/>
        <dsp:cNvSpPr/>
      </dsp:nvSpPr>
      <dsp:spPr>
        <a:xfrm>
          <a:off x="658125" y="871852"/>
          <a:ext cx="10115028" cy="4296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03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Prostorni plan županije (III. izmjene i dopune – 2021.),</a:t>
          </a: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sp:txBody>
      <dsp:txXfrm>
        <a:off x="658125" y="871852"/>
        <a:ext cx="10115028" cy="429653"/>
      </dsp:txXfrm>
    </dsp:sp>
    <dsp:sp modelId="{EDBC1A66-1AB7-426D-A837-B3A4B5347F06}">
      <dsp:nvSpPr>
        <dsp:cNvPr id="0" name=""/>
        <dsp:cNvSpPr/>
      </dsp:nvSpPr>
      <dsp:spPr>
        <a:xfrm>
          <a:off x="414273" y="805599"/>
          <a:ext cx="537066" cy="5370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0A6D55-3F24-441A-B6E2-5E2C184085D8}">
      <dsp:nvSpPr>
        <dsp:cNvPr id="0" name=""/>
        <dsp:cNvSpPr/>
      </dsp:nvSpPr>
      <dsp:spPr>
        <a:xfrm>
          <a:off x="844416" y="1503704"/>
          <a:ext cx="9953418" cy="4296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03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Županijski proračun/proračun županijskih ustanova/nacionalna razina</a:t>
          </a: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sp:txBody>
      <dsp:txXfrm>
        <a:off x="844416" y="1503704"/>
        <a:ext cx="9953418" cy="429653"/>
      </dsp:txXfrm>
    </dsp:sp>
    <dsp:sp modelId="{7C0581F8-70A2-4104-A0AC-13D61266343E}">
      <dsp:nvSpPr>
        <dsp:cNvPr id="0" name=""/>
        <dsp:cNvSpPr/>
      </dsp:nvSpPr>
      <dsp:spPr>
        <a:xfrm>
          <a:off x="575882" y="1449998"/>
          <a:ext cx="537066" cy="5370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4E1CBB-631E-464A-B20F-006144F07C52}">
      <dsp:nvSpPr>
        <dsp:cNvPr id="0" name=""/>
        <dsp:cNvSpPr/>
      </dsp:nvSpPr>
      <dsp:spPr>
        <a:xfrm>
          <a:off x="844416" y="2147694"/>
          <a:ext cx="9953418" cy="4296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03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ostvarenje više posebnih ciljeva</a:t>
          </a: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,</a:t>
          </a:r>
        </a:p>
      </dsp:txBody>
      <dsp:txXfrm>
        <a:off x="844416" y="2147694"/>
        <a:ext cx="9953418" cy="429653"/>
      </dsp:txXfrm>
    </dsp:sp>
    <dsp:sp modelId="{3995DAF3-3C6F-4E14-8A46-1C0DFC77EC82}">
      <dsp:nvSpPr>
        <dsp:cNvPr id="0" name=""/>
        <dsp:cNvSpPr/>
      </dsp:nvSpPr>
      <dsp:spPr>
        <a:xfrm>
          <a:off x="575882" y="2093988"/>
          <a:ext cx="537066" cy="5370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7C07DE-FBAB-4BA7-87C8-1FAC886CF9A6}">
      <dsp:nvSpPr>
        <dsp:cNvPr id="0" name=""/>
        <dsp:cNvSpPr/>
      </dsp:nvSpPr>
      <dsp:spPr>
        <a:xfrm>
          <a:off x="682806" y="2792093"/>
          <a:ext cx="10115028" cy="4296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03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važnost nadilazi županijski okvir</a:t>
          </a: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, </a:t>
          </a:r>
        </a:p>
      </dsp:txBody>
      <dsp:txXfrm>
        <a:off x="682806" y="2792093"/>
        <a:ext cx="10115028" cy="429653"/>
      </dsp:txXfrm>
    </dsp:sp>
    <dsp:sp modelId="{18AE9ECB-16E0-4405-AADC-8EAE7C1D9DC8}">
      <dsp:nvSpPr>
        <dsp:cNvPr id="0" name=""/>
        <dsp:cNvSpPr/>
      </dsp:nvSpPr>
      <dsp:spPr>
        <a:xfrm>
          <a:off x="414273" y="2738386"/>
          <a:ext cx="537066" cy="5370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BDFB36-EDCB-45B5-8B4E-1E6700C3BCE7}">
      <dsp:nvSpPr>
        <dsp:cNvPr id="0" name=""/>
        <dsp:cNvSpPr/>
      </dsp:nvSpPr>
      <dsp:spPr>
        <a:xfrm>
          <a:off x="251397" y="3416701"/>
          <a:ext cx="10468447" cy="4296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03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 realizacija pozitivno utječe na povećanje kvalitete života velikog broja žitelja SDŽ-a </a:t>
          </a: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sp:txBody>
      <dsp:txXfrm>
        <a:off x="251397" y="3416701"/>
        <a:ext cx="10468447" cy="429653"/>
      </dsp:txXfrm>
    </dsp:sp>
    <dsp:sp modelId="{4E993258-3DEF-473D-A246-FC3A8C875A82}">
      <dsp:nvSpPr>
        <dsp:cNvPr id="0" name=""/>
        <dsp:cNvSpPr/>
      </dsp:nvSpPr>
      <dsp:spPr>
        <a:xfrm>
          <a:off x="60854" y="3382784"/>
          <a:ext cx="537066" cy="5370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C6C496-FDCD-46F2-BBB7-5D36A73A0057}">
      <dsp:nvSpPr>
        <dsp:cNvPr id="0" name=""/>
        <dsp:cNvSpPr/>
      </dsp:nvSpPr>
      <dsp:spPr>
        <a:xfrm>
          <a:off x="-4613629" y="-707341"/>
          <a:ext cx="5495735" cy="5495735"/>
        </a:xfrm>
        <a:prstGeom prst="blockArc">
          <a:avLst>
            <a:gd name="adj1" fmla="val 18900000"/>
            <a:gd name="adj2" fmla="val 2700000"/>
            <a:gd name="adj3" fmla="val 393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1D0E07-8CBB-4B6E-A47F-0F807AE636BA}">
      <dsp:nvSpPr>
        <dsp:cNvPr id="0" name=""/>
        <dsp:cNvSpPr/>
      </dsp:nvSpPr>
      <dsp:spPr>
        <a:xfrm>
          <a:off x="386114" y="254984"/>
          <a:ext cx="10411721" cy="5102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5047" tIns="30480" rIns="30480" bIns="3048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2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KRATKI OPIS SVRHE STRATEŠKOG PROJEKTA  </a:t>
          </a:r>
          <a:endParaRPr lang="hr-HR" sz="14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386114" y="254984"/>
        <a:ext cx="10411721" cy="510294"/>
      </dsp:txXfrm>
    </dsp:sp>
    <dsp:sp modelId="{9A4F5C76-4457-4D8E-98C8-97F89422A940}">
      <dsp:nvSpPr>
        <dsp:cNvPr id="0" name=""/>
        <dsp:cNvSpPr/>
      </dsp:nvSpPr>
      <dsp:spPr>
        <a:xfrm>
          <a:off x="67179" y="191197"/>
          <a:ext cx="637868" cy="6378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0B5429-305D-4C13-B4C8-33AE92DCCB0B}">
      <dsp:nvSpPr>
        <dsp:cNvPr id="0" name=""/>
        <dsp:cNvSpPr/>
      </dsp:nvSpPr>
      <dsp:spPr>
        <a:xfrm>
          <a:off x="751776" y="1020181"/>
          <a:ext cx="10046058" cy="5102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5047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PODATAK O NOSITELJU PROVEDBE I LOKACIJI PROVEDBE STRATEŠKOG PROJEKTA,</a:t>
          </a:r>
        </a:p>
      </dsp:txBody>
      <dsp:txXfrm>
        <a:off x="751776" y="1020181"/>
        <a:ext cx="10046058" cy="510294"/>
      </dsp:txXfrm>
    </dsp:sp>
    <dsp:sp modelId="{7C0581F8-70A2-4104-A0AC-13D61266343E}">
      <dsp:nvSpPr>
        <dsp:cNvPr id="0" name=""/>
        <dsp:cNvSpPr/>
      </dsp:nvSpPr>
      <dsp:spPr>
        <a:xfrm>
          <a:off x="432842" y="956394"/>
          <a:ext cx="637868" cy="6378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C71B88-F52C-4620-B9F5-E5FA7FAF0D4C}">
      <dsp:nvSpPr>
        <dsp:cNvPr id="0" name=""/>
        <dsp:cNvSpPr/>
      </dsp:nvSpPr>
      <dsp:spPr>
        <a:xfrm>
          <a:off x="864005" y="1785379"/>
          <a:ext cx="9933829" cy="5102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5047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PODAT</a:t>
          </a:r>
          <a:r>
            <a:rPr lang="hr-HR" sz="1400" kern="1200" dirty="0"/>
            <a:t>CI</a:t>
          </a:r>
          <a:r>
            <a:rPr lang="en-US" sz="1400" kern="1200" dirty="0"/>
            <a:t> O PLANIRANIM ROKOVIMA POČETKA I ZAVRŠETKA PROVEDBE STRATEŠKOG PROJEKTA,</a:t>
          </a:r>
        </a:p>
      </dsp:txBody>
      <dsp:txXfrm>
        <a:off x="864005" y="1785379"/>
        <a:ext cx="9933829" cy="510294"/>
      </dsp:txXfrm>
    </dsp:sp>
    <dsp:sp modelId="{3995DAF3-3C6F-4E14-8A46-1C0DFC77EC82}">
      <dsp:nvSpPr>
        <dsp:cNvPr id="0" name=""/>
        <dsp:cNvSpPr/>
      </dsp:nvSpPr>
      <dsp:spPr>
        <a:xfrm>
          <a:off x="545071" y="1721592"/>
          <a:ext cx="637868" cy="6378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1BAD89-4248-4C8F-B829-8FDE6D0CAABF}">
      <dsp:nvSpPr>
        <dsp:cNvPr id="0" name=""/>
        <dsp:cNvSpPr/>
      </dsp:nvSpPr>
      <dsp:spPr>
        <a:xfrm>
          <a:off x="751776" y="2550576"/>
          <a:ext cx="10046058" cy="5102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5047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PODAT</a:t>
          </a:r>
          <a:r>
            <a:rPr lang="hr-HR" sz="1400" kern="1200" dirty="0"/>
            <a:t>CI</a:t>
          </a:r>
          <a:r>
            <a:rPr lang="en-US" sz="1400" kern="1200" dirty="0"/>
            <a:t> O KLJUČNIM TOČKAMA OSTVARENJA STRATEŠKOG PROJEKTA, </a:t>
          </a:r>
        </a:p>
      </dsp:txBody>
      <dsp:txXfrm>
        <a:off x="751776" y="2550576"/>
        <a:ext cx="10046058" cy="510294"/>
      </dsp:txXfrm>
    </dsp:sp>
    <dsp:sp modelId="{18AE9ECB-16E0-4405-AADC-8EAE7C1D9DC8}">
      <dsp:nvSpPr>
        <dsp:cNvPr id="0" name=""/>
        <dsp:cNvSpPr/>
      </dsp:nvSpPr>
      <dsp:spPr>
        <a:xfrm>
          <a:off x="432842" y="2486789"/>
          <a:ext cx="637868" cy="6378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8C5E85-AEF5-4A62-9C41-E3FA84112C4C}">
      <dsp:nvSpPr>
        <dsp:cNvPr id="0" name=""/>
        <dsp:cNvSpPr/>
      </dsp:nvSpPr>
      <dsp:spPr>
        <a:xfrm>
          <a:off x="386114" y="3315773"/>
          <a:ext cx="10411721" cy="5102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5047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UKUPN</a:t>
          </a:r>
          <a:r>
            <a:rPr lang="hr-HR" sz="1400" kern="1200" dirty="0"/>
            <a:t>A</a:t>
          </a:r>
          <a:r>
            <a:rPr lang="en-US" sz="1400" kern="1200" dirty="0"/>
            <a:t> PROCIJENJEN</a:t>
          </a:r>
          <a:r>
            <a:rPr lang="hr-HR" sz="1400" kern="1200" dirty="0"/>
            <a:t>A</a:t>
          </a:r>
          <a:r>
            <a:rPr lang="en-US" sz="1400" kern="1200" dirty="0"/>
            <a:t> VRIJEDNOST STRATEŠKOG PROJEKTA</a:t>
          </a:r>
        </a:p>
      </dsp:txBody>
      <dsp:txXfrm>
        <a:off x="386114" y="3315773"/>
        <a:ext cx="10411721" cy="510294"/>
      </dsp:txXfrm>
    </dsp:sp>
    <dsp:sp modelId="{4E993258-3DEF-473D-A246-FC3A8C875A82}">
      <dsp:nvSpPr>
        <dsp:cNvPr id="0" name=""/>
        <dsp:cNvSpPr/>
      </dsp:nvSpPr>
      <dsp:spPr>
        <a:xfrm>
          <a:off x="67179" y="3251987"/>
          <a:ext cx="637868" cy="6378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F9A618-E5E6-4EAF-8801-94347D63C78A}">
      <dsp:nvSpPr>
        <dsp:cNvPr id="0" name=""/>
        <dsp:cNvSpPr/>
      </dsp:nvSpPr>
      <dsp:spPr>
        <a:xfrm>
          <a:off x="2936875" y="905933"/>
          <a:ext cx="2254249" cy="150283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 dirty="0"/>
            <a:t>P</a:t>
          </a:r>
          <a:r>
            <a:rPr lang="en-US" sz="2500" kern="1200" dirty="0" err="1"/>
            <a:t>rioritet</a:t>
          </a:r>
          <a:r>
            <a:rPr lang="en-US" sz="2500" kern="1200" dirty="0"/>
            <a:t> </a:t>
          </a:r>
          <a:r>
            <a:rPr lang="en-US" sz="2500" kern="1200" dirty="0" err="1"/>
            <a:t>javn</a:t>
          </a:r>
          <a:r>
            <a:rPr lang="hr-HR" sz="2500" kern="1200" dirty="0"/>
            <a:t>e</a:t>
          </a:r>
          <a:r>
            <a:rPr lang="en-US" sz="2500" kern="1200" dirty="0"/>
            <a:t> </a:t>
          </a:r>
          <a:r>
            <a:rPr lang="en-US" sz="2500" kern="1200" dirty="0" err="1"/>
            <a:t>politik</a:t>
          </a:r>
          <a:r>
            <a:rPr lang="hr-HR" sz="2500" kern="1200" dirty="0"/>
            <a:t>e</a:t>
          </a:r>
          <a:r>
            <a:rPr lang="en-US" sz="2500" kern="1200" dirty="0"/>
            <a:t> </a:t>
          </a:r>
          <a:endParaRPr lang="hr-HR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2980891" y="949949"/>
        <a:ext cx="2166217" cy="1414801"/>
      </dsp:txXfrm>
    </dsp:sp>
    <dsp:sp modelId="{46039864-D160-46F8-9D04-C3416692BF0C}">
      <dsp:nvSpPr>
        <dsp:cNvPr id="0" name=""/>
        <dsp:cNvSpPr/>
      </dsp:nvSpPr>
      <dsp:spPr>
        <a:xfrm>
          <a:off x="1133475" y="2408766"/>
          <a:ext cx="2930524" cy="601133"/>
        </a:xfrm>
        <a:custGeom>
          <a:avLst/>
          <a:gdLst/>
          <a:ahLst/>
          <a:cxnLst/>
          <a:rect l="0" t="0" r="0" b="0"/>
          <a:pathLst>
            <a:path>
              <a:moveTo>
                <a:pt x="2930524" y="0"/>
              </a:moveTo>
              <a:lnTo>
                <a:pt x="2930524" y="300566"/>
              </a:lnTo>
              <a:lnTo>
                <a:pt x="0" y="300566"/>
              </a:lnTo>
              <a:lnTo>
                <a:pt x="0" y="6011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B488C2-42ED-49F9-8F60-CCDE21AE28CB}">
      <dsp:nvSpPr>
        <dsp:cNvPr id="0" name=""/>
        <dsp:cNvSpPr/>
      </dsp:nvSpPr>
      <dsp:spPr>
        <a:xfrm>
          <a:off x="6350" y="3009900"/>
          <a:ext cx="2254249" cy="150283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/>
            <a:t>Posebni cilj 1</a:t>
          </a:r>
          <a:endParaRPr lang="en-US" sz="2400" kern="1200" dirty="0"/>
        </a:p>
      </dsp:txBody>
      <dsp:txXfrm>
        <a:off x="50366" y="3053916"/>
        <a:ext cx="2166217" cy="1414801"/>
      </dsp:txXfrm>
    </dsp:sp>
    <dsp:sp modelId="{66F2C8DA-15B7-4B78-B8B4-E4DAB1EC1C85}">
      <dsp:nvSpPr>
        <dsp:cNvPr id="0" name=""/>
        <dsp:cNvSpPr/>
      </dsp:nvSpPr>
      <dsp:spPr>
        <a:xfrm>
          <a:off x="4018280" y="2408766"/>
          <a:ext cx="91440" cy="6011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11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C21E26-62DE-450D-83DD-012EC92BA486}">
      <dsp:nvSpPr>
        <dsp:cNvPr id="0" name=""/>
        <dsp:cNvSpPr/>
      </dsp:nvSpPr>
      <dsp:spPr>
        <a:xfrm>
          <a:off x="2936875" y="3009900"/>
          <a:ext cx="2254249" cy="150283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/>
            <a:t>Posebni cilj 2</a:t>
          </a:r>
          <a:endParaRPr lang="en-US" sz="2400" kern="1200" dirty="0"/>
        </a:p>
      </dsp:txBody>
      <dsp:txXfrm>
        <a:off x="2980891" y="3053916"/>
        <a:ext cx="2166217" cy="1414801"/>
      </dsp:txXfrm>
    </dsp:sp>
    <dsp:sp modelId="{691C8DB0-7AD3-4CD7-964B-F7FB0DC363FD}">
      <dsp:nvSpPr>
        <dsp:cNvPr id="0" name=""/>
        <dsp:cNvSpPr/>
      </dsp:nvSpPr>
      <dsp:spPr>
        <a:xfrm>
          <a:off x="4064000" y="2408766"/>
          <a:ext cx="2930525" cy="6011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566"/>
              </a:lnTo>
              <a:lnTo>
                <a:pt x="2930525" y="300566"/>
              </a:lnTo>
              <a:lnTo>
                <a:pt x="2930525" y="6011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A18BFB-02D3-4C11-8EEE-E4D434629F61}">
      <dsp:nvSpPr>
        <dsp:cNvPr id="0" name=""/>
        <dsp:cNvSpPr/>
      </dsp:nvSpPr>
      <dsp:spPr>
        <a:xfrm>
          <a:off x="5867400" y="3009900"/>
          <a:ext cx="2254249" cy="150283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/>
            <a:t>…Posebni cilj 14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/>
            <a:t>(pokazatelj ishoda)</a:t>
          </a:r>
          <a:endParaRPr lang="en-US" sz="2400" kern="1200" dirty="0"/>
        </a:p>
      </dsp:txBody>
      <dsp:txXfrm>
        <a:off x="5911416" y="3053916"/>
        <a:ext cx="2166217" cy="14148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E60548-B823-448D-B58A-2B6769DF52C9}">
      <dsp:nvSpPr>
        <dsp:cNvPr id="0" name=""/>
        <dsp:cNvSpPr/>
      </dsp:nvSpPr>
      <dsp:spPr>
        <a:xfrm rot="5400000">
          <a:off x="3318200" y="-1238395"/>
          <a:ext cx="825103" cy="3511296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BA" sz="2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Vrednovanje tijekom izrade</a:t>
          </a:r>
          <a:endParaRPr lang="en-US" sz="21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BA" sz="2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tzv. </a:t>
          </a:r>
          <a:r>
            <a:rPr lang="hr-BA" sz="2100" i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ex-ante</a:t>
          </a:r>
          <a:r>
            <a:rPr lang="hr-BA" sz="2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vrednovanje </a:t>
          </a:r>
          <a:endParaRPr lang="en-US" sz="21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 rot="-5400000">
        <a:off x="1975104" y="144979"/>
        <a:ext cx="3471018" cy="744547"/>
      </dsp:txXfrm>
    </dsp:sp>
    <dsp:sp modelId="{722C52F8-7C41-4D1F-B4D9-EEE0C25E57F2}">
      <dsp:nvSpPr>
        <dsp:cNvPr id="0" name=""/>
        <dsp:cNvSpPr/>
      </dsp:nvSpPr>
      <dsp:spPr>
        <a:xfrm>
          <a:off x="0" y="1562"/>
          <a:ext cx="1975104" cy="1031378"/>
        </a:xfrm>
        <a:prstGeom prst="roundRect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BA" sz="20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Prethodno vrednovanje</a:t>
          </a:r>
          <a:endParaRPr lang="en-US" sz="20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50348" y="51910"/>
        <a:ext cx="1874408" cy="930682"/>
      </dsp:txXfrm>
    </dsp:sp>
    <dsp:sp modelId="{E3F8B6BB-52A7-4F89-AED4-494E1D9E1BEB}">
      <dsp:nvSpPr>
        <dsp:cNvPr id="0" name=""/>
        <dsp:cNvSpPr/>
      </dsp:nvSpPr>
      <dsp:spPr>
        <a:xfrm rot="5400000">
          <a:off x="3318200" y="-155448"/>
          <a:ext cx="825103" cy="3511296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BA" sz="2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Srednjoročno vrednovanje</a:t>
          </a:r>
          <a:endParaRPr lang="en-US" sz="21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BA" sz="2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tzv. </a:t>
          </a:r>
          <a:r>
            <a:rPr lang="hr-BA" sz="2100" i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interim</a:t>
          </a:r>
          <a:r>
            <a:rPr lang="hr-BA" sz="2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vrednovanje</a:t>
          </a:r>
          <a:endParaRPr lang="en-US" sz="21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 rot="-5400000">
        <a:off x="1975104" y="1227926"/>
        <a:ext cx="3471018" cy="744547"/>
      </dsp:txXfrm>
    </dsp:sp>
    <dsp:sp modelId="{CC7BC4E9-FC2A-40AF-B931-B9F933DCED82}">
      <dsp:nvSpPr>
        <dsp:cNvPr id="0" name=""/>
        <dsp:cNvSpPr/>
      </dsp:nvSpPr>
      <dsp:spPr>
        <a:xfrm>
          <a:off x="0" y="1084510"/>
          <a:ext cx="1975104" cy="1031378"/>
        </a:xfrm>
        <a:prstGeom prst="roundRect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BA" sz="20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Vrednovanje tijekom provedbe</a:t>
          </a:r>
          <a:endParaRPr lang="en-US" sz="20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50348" y="1134858"/>
        <a:ext cx="1874408" cy="930682"/>
      </dsp:txXfrm>
    </dsp:sp>
    <dsp:sp modelId="{D1E6C2A3-664D-4667-BF9D-DE964EC6AD4F}">
      <dsp:nvSpPr>
        <dsp:cNvPr id="0" name=""/>
        <dsp:cNvSpPr/>
      </dsp:nvSpPr>
      <dsp:spPr>
        <a:xfrm rot="5400000">
          <a:off x="3318200" y="927499"/>
          <a:ext cx="825103" cy="3511296"/>
        </a:xfrm>
        <a:prstGeom prst="round2SameRect">
          <a:avLst/>
        </a:prstGeom>
        <a:solidFill>
          <a:srgbClr val="4472C4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BA" sz="2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Naknadno vrednovanje</a:t>
          </a:r>
          <a:endParaRPr lang="en-US" sz="21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BA" sz="2100" i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tzv. ex-post</a:t>
          </a:r>
          <a:r>
            <a:rPr lang="hr-BA" sz="2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vrednovanje</a:t>
          </a:r>
          <a:endParaRPr lang="en-US" sz="21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 rot="-5400000">
        <a:off x="1975104" y="2310873"/>
        <a:ext cx="3471018" cy="744547"/>
      </dsp:txXfrm>
    </dsp:sp>
    <dsp:sp modelId="{372BB41E-F5E8-4B9F-B9FE-E5069FFDEB76}">
      <dsp:nvSpPr>
        <dsp:cNvPr id="0" name=""/>
        <dsp:cNvSpPr/>
      </dsp:nvSpPr>
      <dsp:spPr>
        <a:xfrm>
          <a:off x="0" y="2167458"/>
          <a:ext cx="1975104" cy="1031378"/>
        </a:xfrm>
        <a:prstGeom prst="roundRect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BA" sz="20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Vrednovanje nakon provedbe</a:t>
          </a:r>
          <a:endParaRPr lang="en-US" sz="20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50348" y="2217806"/>
        <a:ext cx="1874408" cy="9306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3D8CF-FA33-4BB4-9EB5-202B2E745569}" type="datetimeFigureOut">
              <a:rPr lang="hr-HR" smtClean="0"/>
              <a:t>21.3.2022.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A385C-4AF2-4BD1-83CD-5C40CCB566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6470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13609-CF69-40ED-A8E6-385F741633C0}" type="slidenum">
              <a:rPr lang="hr-HR" smtClean="0"/>
              <a:t>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82044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13609-CF69-40ED-A8E6-385F741633C0}" type="slidenum">
              <a:rPr lang="hr-HR" smtClean="0"/>
              <a:t>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68725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13609-CF69-40ED-A8E6-385F741633C0}" type="slidenum">
              <a:rPr lang="hr-HR" smtClean="0"/>
              <a:t>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97731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13609-CF69-40ED-A8E6-385F741633C0}" type="slidenum">
              <a:rPr lang="hr-HR" smtClean="0"/>
              <a:t>6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83547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13609-CF69-40ED-A8E6-385F741633C0}" type="slidenum">
              <a:rPr lang="hr-HR" smtClean="0"/>
              <a:t>7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09384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F13609-CF69-40ED-A8E6-385F741633C0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hr-H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5325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13609-CF69-40ED-A8E6-385F741633C0}" type="slidenum">
              <a:rPr lang="hr-HR" smtClean="0"/>
              <a:t>30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68725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BCF625-EEA0-40F3-AD84-0E103E2A1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72718D6-417E-454E-B5E8-1E6B0E7A56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FA01760-F041-41FA-BC24-C0B9E83AD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399E-56E1-4E69-9E6A-99BACFB8828E}" type="datetimeFigureOut">
              <a:rPr lang="hr-HR" smtClean="0"/>
              <a:t>21.3.2022.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7614665-16F3-4010-AF02-24E0F8637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F1BDA46-6C38-46F3-BBBC-A122ECB38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A645-B87C-483D-B58F-2BFF62064AA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093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A3E7BA1-2FFB-4888-85E4-A321BFAE0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27284541-A79F-42F1-A516-C23D9222B3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4228059-DDBC-4313-8B8D-92E5DE1F8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399E-56E1-4E69-9E6A-99BACFB8828E}" type="datetimeFigureOut">
              <a:rPr lang="hr-HR" smtClean="0"/>
              <a:t>21.3.2022.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9F7296C-3E31-40B3-8CB5-91C80780E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780175B-C185-436C-96B2-11EBED46C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A645-B87C-483D-B58F-2BFF62064AA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0158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8DD8C7F0-EBCA-497A-A688-EE773471D9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C6DAB456-CA8A-4914-A96E-B3C1935126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13DD141-25B1-4721-BB39-AEA98A459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399E-56E1-4E69-9E6A-99BACFB8828E}" type="datetimeFigureOut">
              <a:rPr lang="hr-HR" smtClean="0"/>
              <a:t>21.3.2022.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A8CF0FD-BCB4-49C7-B9C8-A782BB48C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C6703A5-13C2-4F1E-B715-80D4E8100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A645-B87C-483D-B58F-2BFF62064AA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1993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34A3C4-11D6-49A8-A46E-E70701235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84CF53C-A549-48FF-88E9-E05C14BBC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EF9F870-1A6A-481C-B175-8641DF834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399E-56E1-4E69-9E6A-99BACFB8828E}" type="datetimeFigureOut">
              <a:rPr lang="hr-HR" smtClean="0"/>
              <a:t>21.3.2022.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5E5B377-6E62-443E-B528-C1FD52708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43F790A-280D-4872-A557-A8381AE2B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A645-B87C-483D-B58F-2BFF62064AA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027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B26D4E2-1B45-49D3-9A28-49210D1E4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26C8E62-B422-49FD-9FE4-299166D2D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0B13EB1-2948-4786-9154-0038DADCE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399E-56E1-4E69-9E6A-99BACFB8828E}" type="datetimeFigureOut">
              <a:rPr lang="hr-HR" smtClean="0"/>
              <a:t>21.3.2022.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47E2ABA-EEC4-4E0E-A44E-A604CA134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E1FCA37-AF9D-45A0-ACE7-CE47B5B33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A645-B87C-483D-B58F-2BFF62064AA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9592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A7576DB-532C-4717-8F36-7DC247D72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948F258-74D7-4E9A-A3E0-B664D8F1E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031DD92E-86C2-4D24-AD5D-BF4B210724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58D15CD8-4F48-4B57-BC78-A45875CCA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399E-56E1-4E69-9E6A-99BACFB8828E}" type="datetimeFigureOut">
              <a:rPr lang="hr-HR" smtClean="0"/>
              <a:t>21.3.2022.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E8221EC-D630-4560-8B5C-2EC9647EA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3A56EFF-59FB-4D92-B2FD-6E85EB9E3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A645-B87C-483D-B58F-2BFF62064AA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2988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A8B255E-66D9-40AB-9414-3AE47B60D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42B76CC-DCF1-44A4-9E48-318EDC022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66F693A4-91AA-402F-BCB3-CD909DFC2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1B71341F-CC11-45F0-9A3A-85514AA5F7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0D2DE535-CEAE-460A-8619-D42B3CE48F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E5951A2A-7234-4831-898F-3D1C7AFCC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399E-56E1-4E69-9E6A-99BACFB8828E}" type="datetimeFigureOut">
              <a:rPr lang="hr-HR" smtClean="0"/>
              <a:t>21.3.2022.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1DB34BDF-ECB8-41DD-A921-1E472699D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7CA52002-2AB7-4F2C-B3EC-9F20BAC5A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A645-B87C-483D-B58F-2BFF62064AA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864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A3B2CCF-3E23-41E2-B885-D7EC30B69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EB26D89E-97FD-4B6C-953D-7493783CD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399E-56E1-4E69-9E6A-99BACFB8828E}" type="datetimeFigureOut">
              <a:rPr lang="hr-HR" smtClean="0"/>
              <a:t>21.3.2022.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D15B7A99-9925-4269-A246-F1974FDD8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918D13FC-6EF9-47FC-8822-B738726F1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A645-B87C-483D-B58F-2BFF62064AA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453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5439CE15-DB62-4389-A917-9BA58BCD7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399E-56E1-4E69-9E6A-99BACFB8828E}" type="datetimeFigureOut">
              <a:rPr lang="hr-HR" smtClean="0"/>
              <a:t>21.3.2022.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1E2FDE67-C687-4619-ADBB-63272919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AA4D1011-FE23-42FB-80B1-45C7E5D87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A645-B87C-483D-B58F-2BFF62064AA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2736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A36C11-BF0E-44CE-A22C-7CD7FEC26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E7F8283-0623-478E-9E86-9F53F2160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68A2137D-F410-415A-9FB1-2406DA6128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F39CEFB-B7C3-47D3-ABCC-03F230BCF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399E-56E1-4E69-9E6A-99BACFB8828E}" type="datetimeFigureOut">
              <a:rPr lang="hr-HR" smtClean="0"/>
              <a:t>21.3.2022.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40D381B-1812-4298-9645-9F1C05646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1E9D962-55B6-4E18-B7B1-5E8670A49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A645-B87C-483D-B58F-2BFF62064AA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097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F854F54-5A4E-4E2E-B845-3ED8610C8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99C41771-AFE8-4AEA-BC58-2BD99B8CE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C76E607E-E5CB-4104-9F1C-A56A9CC60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F067DD9-B528-4742-BA11-F8F46C65B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399E-56E1-4E69-9E6A-99BACFB8828E}" type="datetimeFigureOut">
              <a:rPr lang="hr-HR" smtClean="0"/>
              <a:t>21.3.2022.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43A8385-DB06-4F94-96EE-1B8246060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1E4922D-475F-44E3-900A-E0F54FF22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A645-B87C-483D-B58F-2BFF62064AA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155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1C717077-D13F-4AC8-9760-F27276326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CE23B2C-F5A8-4C0C-88AB-24078E698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27BDEEA-0B02-4F28-A8E5-B8EE61B9C7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8399E-56E1-4E69-9E6A-99BACFB8828E}" type="datetimeFigureOut">
              <a:rPr lang="hr-HR" smtClean="0"/>
              <a:t>21.3.2022.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E0661E2-BEFB-4681-9461-D2C0B22424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C5A380E-FEA0-4095-8B29-CE840F0E03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EA645-B87C-483D-B58F-2BFF62064AA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4209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4.png"/><Relationship Id="rId9" Type="http://schemas.microsoft.com/office/2007/relationships/diagramDrawing" Target="../diagrams/drawing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ra.hr/" TargetMode="External"/><Relationship Id="rId2" Type="http://schemas.openxmlformats.org/officeDocument/2006/relationships/hyperlink" Target="mailto:planrazvoja@rera.h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4.png"/><Relationship Id="rId9" Type="http://schemas.microsoft.com/office/2007/relationships/diagramDrawing" Target="../diagrams/drawing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4.png"/><Relationship Id="rId9" Type="http://schemas.microsoft.com/office/2007/relationships/diagramDrawing" Target="../diagrams/drawin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4.png"/><Relationship Id="rId9" Type="http://schemas.microsoft.com/office/2007/relationships/diagramDrawing" Target="../diagrams/drawing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4C66106-92B8-48FF-A8AB-9D29AFC95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6784"/>
            <a:ext cx="9144000" cy="1655762"/>
          </a:xfrm>
        </p:spPr>
        <p:txBody>
          <a:bodyPr>
            <a:normAutofit/>
          </a:bodyPr>
          <a:lstStyle/>
          <a:p>
            <a:r>
              <a:rPr lang="pl-PL" sz="3600" dirty="0"/>
              <a:t>II. sjednica tematskih radnih skupina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F33A7C7-C06A-4504-B26B-27505D6FE5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68808"/>
            <a:ext cx="9144000" cy="758950"/>
          </a:xfrm>
        </p:spPr>
        <p:txBody>
          <a:bodyPr/>
          <a:lstStyle/>
          <a:p>
            <a:r>
              <a:rPr lang="hr-BA" b="1" u="sng" dirty="0">
                <a:solidFill>
                  <a:schemeClr val="accent1"/>
                </a:solidFill>
              </a:rPr>
              <a:t>PLAN RAZVOJA SPLITSKO-DALMATINSKE ŽUPANIJE 2022.-2027.</a:t>
            </a:r>
            <a:endParaRPr lang="hr-HR" b="1" u="sng" dirty="0">
              <a:solidFill>
                <a:schemeClr val="accent1"/>
              </a:solidFill>
            </a:endParaRP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215978F2-B889-47D2-8219-E59F4917BA62}"/>
              </a:ext>
            </a:extLst>
          </p:cNvPr>
          <p:cNvSpPr txBox="1"/>
          <p:nvPr/>
        </p:nvSpPr>
        <p:spPr>
          <a:xfrm>
            <a:off x="1048624" y="3263749"/>
            <a:ext cx="97563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Nositelj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Plana </a:t>
            </a:r>
            <a:r>
              <a:rPr lang="en-US" dirty="0" err="1"/>
              <a:t>razvoja</a:t>
            </a:r>
            <a:r>
              <a:rPr lang="en-US" dirty="0"/>
              <a:t>:                                                                       </a:t>
            </a:r>
            <a:r>
              <a:rPr lang="hr-BA" dirty="0"/>
              <a:t>Koordinator izrade Plana razvoja: </a:t>
            </a:r>
          </a:p>
          <a:p>
            <a:pPr algn="r"/>
            <a:r>
              <a:rPr lang="en-US" b="1" dirty="0" err="1"/>
              <a:t>Splitsko-dalmatinska</a:t>
            </a:r>
            <a:r>
              <a:rPr lang="en-US" b="1" dirty="0"/>
              <a:t> </a:t>
            </a:r>
            <a:r>
              <a:rPr lang="en-US" b="1" dirty="0" err="1"/>
              <a:t>županija</a:t>
            </a:r>
            <a:r>
              <a:rPr lang="en-US" b="1" dirty="0"/>
              <a:t>                                      </a:t>
            </a:r>
            <a:r>
              <a:rPr lang="hr-BA" b="1" dirty="0"/>
              <a:t>Javna ustanova RERA S.D. za koordinaciju i razvoj </a:t>
            </a:r>
            <a:endParaRPr lang="en-US" b="1" dirty="0"/>
          </a:p>
          <a:p>
            <a:pPr algn="r"/>
            <a:r>
              <a:rPr lang="hr-BA" b="1" dirty="0"/>
              <a:t>Splitsko-dalmatinske županije</a:t>
            </a:r>
          </a:p>
          <a:p>
            <a:pPr algn="r"/>
            <a:endParaRPr lang="hr-BA" b="1" dirty="0"/>
          </a:p>
          <a:p>
            <a:pPr algn="r"/>
            <a:endParaRPr lang="hr-BA" dirty="0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79569CFD-1740-4671-81DF-9A5BCC136963}"/>
              </a:ext>
            </a:extLst>
          </p:cNvPr>
          <p:cNvSpPr txBox="1"/>
          <p:nvPr/>
        </p:nvSpPr>
        <p:spPr>
          <a:xfrm>
            <a:off x="4680853" y="4605748"/>
            <a:ext cx="2670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22</a:t>
            </a:r>
            <a:r>
              <a:rPr lang="en-US" dirty="0"/>
              <a:t>. </a:t>
            </a:r>
            <a:r>
              <a:rPr lang="hr-HR" dirty="0"/>
              <a:t>veljače</a:t>
            </a:r>
            <a:r>
              <a:rPr lang="en-US" dirty="0"/>
              <a:t> 202</a:t>
            </a:r>
            <a:r>
              <a:rPr lang="hr-HR" dirty="0"/>
              <a:t>2</a:t>
            </a:r>
            <a:r>
              <a:rPr lang="en-US" dirty="0"/>
              <a:t>.</a:t>
            </a:r>
            <a:r>
              <a:rPr lang="hr-HR" dirty="0"/>
              <a:t> godine</a:t>
            </a:r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B6DB1248-8342-43AB-AA77-036250EEF1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152" y="4975080"/>
            <a:ext cx="7258102" cy="154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45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00C3B7C-3FBB-4828-AD3D-BA05AB78F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731520"/>
            <a:ext cx="10666145" cy="1426464"/>
          </a:xfrm>
        </p:spPr>
        <p:txBody>
          <a:bodyPr>
            <a:normAutofit/>
          </a:bodyPr>
          <a:lstStyle/>
          <a:p>
            <a:pPr algn="ctr"/>
            <a:r>
              <a:rPr lang="pl-PL" sz="3700" dirty="0">
                <a:solidFill>
                  <a:srgbClr val="FFFFFF"/>
                </a:solidFill>
              </a:rPr>
              <a:t>STRATEŠKI PROJEKT 2. </a:t>
            </a:r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700" b="1" dirty="0">
                <a:solidFill>
                  <a:srgbClr val="FFFFFF"/>
                </a:solidFill>
              </a:rPr>
              <a:t>Nacionalni centar izvrsnosti (NCI) Nova Sela </a:t>
            </a:r>
            <a:endParaRPr lang="hr-HR" sz="3700" b="1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2480956"/>
            <a:ext cx="2112264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43B7DA58-7173-4260-87B9-03ACFAE7AA4E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AEC120C7-6EF0-46F2-B12B-348F120C53B0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Tablica 6">
            <a:extLst>
              <a:ext uri="{FF2B5EF4-FFF2-40B4-BE49-F238E27FC236}">
                <a16:creationId xmlns:a16="http://schemas.microsoft.com/office/drawing/2014/main" id="{8D465411-3F5E-4578-8B40-97E46A781B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260729"/>
              </p:ext>
            </p:extLst>
          </p:nvPr>
        </p:nvGraphicFramePr>
        <p:xfrm>
          <a:off x="2117250" y="2631071"/>
          <a:ext cx="5897880" cy="1395413"/>
        </p:xfrm>
        <a:graphic>
          <a:graphicData uri="http://schemas.openxmlformats.org/drawingml/2006/table">
            <a:tbl>
              <a:tblPr firstRow="1" firstCol="1" bandRow="1"/>
              <a:tblGrid>
                <a:gridCol w="1238885">
                  <a:extLst>
                    <a:ext uri="{9D8B030D-6E8A-4147-A177-3AD203B41FA5}">
                      <a16:colId xmlns:a16="http://schemas.microsoft.com/office/drawing/2014/main" val="411713156"/>
                    </a:ext>
                  </a:extLst>
                </a:gridCol>
                <a:gridCol w="4658995">
                  <a:extLst>
                    <a:ext uri="{9D8B030D-6E8A-4147-A177-3AD203B41FA5}">
                      <a16:colId xmlns:a16="http://schemas.microsoft.com/office/drawing/2014/main" val="17137640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Posebni cilj 2..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 2.2. Stvaranje suvremenog obrazovnog sustava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471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Mjera 2: 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PC2.2.M1: Unapređenje kvalitete sustava odgoja i obrazovanja kroz implementaciju novih programa, izgradnju nove I obnovu postojeće infrastrukture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1235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projekta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Nacionalni centar izvrsnosti (NCI) Nova Sela 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51789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nositelja provedbe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Centar izvrsnosti Splitsko-dalmatinske županije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85865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Lokacija projekta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Splitsko-dalmatinska županija, Omiš, Nova Sela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608408"/>
                  </a:ext>
                </a:extLst>
              </a:tr>
            </a:tbl>
          </a:graphicData>
        </a:graphic>
      </p:graphicFrame>
      <p:sp>
        <p:nvSpPr>
          <p:cNvPr id="8" name="TekstniOkvir 7">
            <a:extLst>
              <a:ext uri="{FF2B5EF4-FFF2-40B4-BE49-F238E27FC236}">
                <a16:creationId xmlns:a16="http://schemas.microsoft.com/office/drawing/2014/main" id="{A6918407-5B06-43FB-BC5E-545784B1CC78}"/>
              </a:ext>
            </a:extLst>
          </p:cNvPr>
          <p:cNvSpPr txBox="1"/>
          <p:nvPr/>
        </p:nvSpPr>
        <p:spPr>
          <a:xfrm>
            <a:off x="2072158" y="4221977"/>
            <a:ext cx="5942972" cy="76944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1" i="0" u="sng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Svrha projekta </a:t>
            </a:r>
            <a:r>
              <a:rPr kumimoji="0" lang="hr-HR" sz="1100" i="0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jest izgraditi infrastrukturu i kapacitete dionika obrazovanja i povezanih sektora te uspostaviti regionalni i nacionalni sustav izvrsnosti u obrazovanju i povezanim sektorima za rad s (potencijalno) darovitom, visoko motiviranom djecom i mladima i drugom djecom i mladima s posebnim potrebama. </a:t>
            </a:r>
          </a:p>
        </p:txBody>
      </p:sp>
      <p:graphicFrame>
        <p:nvGraphicFramePr>
          <p:cNvPr id="9" name="Tablica 8">
            <a:extLst>
              <a:ext uri="{FF2B5EF4-FFF2-40B4-BE49-F238E27FC236}">
                <a16:creationId xmlns:a16="http://schemas.microsoft.com/office/drawing/2014/main" id="{2A8DF98C-2235-4A56-852C-5ADA94BAC4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546937"/>
              </p:ext>
            </p:extLst>
          </p:nvPr>
        </p:nvGraphicFramePr>
        <p:xfrm>
          <a:off x="2094704" y="5145153"/>
          <a:ext cx="5942972" cy="318897"/>
        </p:xfrm>
        <a:graphic>
          <a:graphicData uri="http://schemas.openxmlformats.org/drawingml/2006/table">
            <a:tbl>
              <a:tblPr firstRow="1" firstCol="1" bandRow="1"/>
              <a:tblGrid>
                <a:gridCol w="1248357">
                  <a:extLst>
                    <a:ext uri="{9D8B030D-6E8A-4147-A177-3AD203B41FA5}">
                      <a16:colId xmlns:a16="http://schemas.microsoft.com/office/drawing/2014/main" val="4218581068"/>
                    </a:ext>
                  </a:extLst>
                </a:gridCol>
                <a:gridCol w="4694615">
                  <a:extLst>
                    <a:ext uri="{9D8B030D-6E8A-4147-A177-3AD203B41FA5}">
                      <a16:colId xmlns:a16="http://schemas.microsoft.com/office/drawing/2014/main" val="40832662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Procijenjena vrijednost projekta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420.000.000,00 Kn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973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668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00C3B7C-3FBB-4828-AD3D-BA05AB78F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731520"/>
            <a:ext cx="10666145" cy="1426464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700" dirty="0">
                <a:solidFill>
                  <a:srgbClr val="FFFFFF"/>
                </a:solidFill>
              </a:rPr>
              <a:t>STRATEŠKI PROJEKT 3. </a:t>
            </a:r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700" b="1" dirty="0">
                <a:solidFill>
                  <a:srgbClr val="FFFFFF"/>
                </a:solidFill>
              </a:rPr>
              <a:t>Uspostava Regionalnog centra kompetentnosti u sektoru turizma i ugostiteljstva Splitsko-dalmatinske županije</a:t>
            </a:r>
            <a:br>
              <a:rPr lang="pl-PL" sz="3700" b="1" dirty="0">
                <a:solidFill>
                  <a:srgbClr val="FFFFFF"/>
                </a:solidFill>
              </a:rPr>
            </a:br>
            <a:endParaRPr lang="hr-HR" sz="3700" b="1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2480956"/>
            <a:ext cx="2112264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43B7DA58-7173-4260-87B9-03ACFAE7AA4E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AEC120C7-6EF0-46F2-B12B-348F120C53B0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A6918407-5B06-43FB-BC5E-545784B1CC78}"/>
              </a:ext>
            </a:extLst>
          </p:cNvPr>
          <p:cNvSpPr txBox="1"/>
          <p:nvPr/>
        </p:nvSpPr>
        <p:spPr>
          <a:xfrm>
            <a:off x="2197182" y="4164402"/>
            <a:ext cx="5942972" cy="60016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1" i="0" u="sng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Svrha projekta</a:t>
            </a:r>
            <a:r>
              <a:rPr kumimoji="0" lang="hr-HR" sz="1100" b="1" i="0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hr-HR" sz="1100" i="0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jest poboljšati izlazne kompetencije učenika srednjoškolskog i cjeloživotnog obrazovanja turističko ugostiteljskih zanimanja koje će biti prilagođene potrebama regionalnog tržišta rada.</a:t>
            </a:r>
          </a:p>
        </p:txBody>
      </p:sp>
      <p:graphicFrame>
        <p:nvGraphicFramePr>
          <p:cNvPr id="9" name="Tablica 8">
            <a:extLst>
              <a:ext uri="{FF2B5EF4-FFF2-40B4-BE49-F238E27FC236}">
                <a16:creationId xmlns:a16="http://schemas.microsoft.com/office/drawing/2014/main" id="{2A8DF98C-2235-4A56-852C-5ADA94BAC4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817220"/>
              </p:ext>
            </p:extLst>
          </p:nvPr>
        </p:nvGraphicFramePr>
        <p:xfrm>
          <a:off x="2197182" y="4978215"/>
          <a:ext cx="5942972" cy="318897"/>
        </p:xfrm>
        <a:graphic>
          <a:graphicData uri="http://schemas.openxmlformats.org/drawingml/2006/table">
            <a:tbl>
              <a:tblPr firstRow="1" firstCol="1" bandRow="1"/>
              <a:tblGrid>
                <a:gridCol w="1248357">
                  <a:extLst>
                    <a:ext uri="{9D8B030D-6E8A-4147-A177-3AD203B41FA5}">
                      <a16:colId xmlns:a16="http://schemas.microsoft.com/office/drawing/2014/main" val="4218581068"/>
                    </a:ext>
                  </a:extLst>
                </a:gridCol>
                <a:gridCol w="4694615">
                  <a:extLst>
                    <a:ext uri="{9D8B030D-6E8A-4147-A177-3AD203B41FA5}">
                      <a16:colId xmlns:a16="http://schemas.microsoft.com/office/drawing/2014/main" val="40832662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Procijenjena vrijednost projekta 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171.910.215,37 Kn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973522"/>
                  </a:ext>
                </a:extLst>
              </a:tr>
            </a:tbl>
          </a:graphicData>
        </a:graphic>
      </p:graphicFrame>
      <p:graphicFrame>
        <p:nvGraphicFramePr>
          <p:cNvPr id="3" name="Tablica 2">
            <a:extLst>
              <a:ext uri="{FF2B5EF4-FFF2-40B4-BE49-F238E27FC236}">
                <a16:creationId xmlns:a16="http://schemas.microsoft.com/office/drawing/2014/main" id="{084B2FD2-28EB-465A-90D6-A66CE88FA2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79317"/>
              </p:ext>
            </p:extLst>
          </p:nvPr>
        </p:nvGraphicFramePr>
        <p:xfrm>
          <a:off x="2242274" y="2609331"/>
          <a:ext cx="5897880" cy="1363473"/>
        </p:xfrm>
        <a:graphic>
          <a:graphicData uri="http://schemas.openxmlformats.org/drawingml/2006/table">
            <a:tbl>
              <a:tblPr firstRow="1" firstCol="1" bandRow="1"/>
              <a:tblGrid>
                <a:gridCol w="1238885">
                  <a:extLst>
                    <a:ext uri="{9D8B030D-6E8A-4147-A177-3AD203B41FA5}">
                      <a16:colId xmlns:a16="http://schemas.microsoft.com/office/drawing/2014/main" val="2351870115"/>
                    </a:ext>
                  </a:extLst>
                </a:gridCol>
                <a:gridCol w="4658995">
                  <a:extLst>
                    <a:ext uri="{9D8B030D-6E8A-4147-A177-3AD203B41FA5}">
                      <a16:colId xmlns:a16="http://schemas.microsoft.com/office/drawing/2014/main" val="42236570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Posebni cilj 2.1.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 2.1. Stvaranje uvjeta za razvoj tržišta rada i povećanje zapošljivosti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6293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Mjera 2: 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PC2.1.M2: Usklađivanje obrazovnih programa s potrebama društva i gospodarstva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6690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projekta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Uspostava Regionalnog centra kompetentnosti u sektoru turizma i ugostiteljstva Splitsko-dalmatinske županije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90205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nositelja provedbe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Turističko-ugostiteljska škola Split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69937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Lokacija projekta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Splitsko – dalmatinska županija, grad Split 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983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848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00C3B7C-3FBB-4828-AD3D-BA05AB78F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731520"/>
            <a:ext cx="10666145" cy="1426464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700" dirty="0">
                <a:solidFill>
                  <a:srgbClr val="FFFFFF"/>
                </a:solidFill>
              </a:rPr>
              <a:t>STRATEŠKI PROJEKT 4. </a:t>
            </a:r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700" b="1" dirty="0">
                <a:solidFill>
                  <a:srgbClr val="FFFFFF"/>
                </a:solidFill>
              </a:rPr>
              <a:t>Uspostava Regionalnog centra kompetentnosti za elektrotehniku i računalstvo Splitsko-dalmatinske županije</a:t>
            </a:r>
            <a:br>
              <a:rPr lang="pl-PL" sz="3700" b="1" dirty="0">
                <a:solidFill>
                  <a:srgbClr val="FFFFFF"/>
                </a:solidFill>
              </a:rPr>
            </a:br>
            <a:br>
              <a:rPr lang="pl-PL" sz="3700" b="1" dirty="0">
                <a:solidFill>
                  <a:srgbClr val="FFFFFF"/>
                </a:solidFill>
              </a:rPr>
            </a:br>
            <a:endParaRPr lang="hr-HR" sz="3700" b="1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2480956"/>
            <a:ext cx="2112264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43B7DA58-7173-4260-87B9-03ACFAE7AA4E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AEC120C7-6EF0-46F2-B12B-348F120C53B0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A6918407-5B06-43FB-BC5E-545784B1CC78}"/>
              </a:ext>
            </a:extLst>
          </p:cNvPr>
          <p:cNvSpPr txBox="1"/>
          <p:nvPr/>
        </p:nvSpPr>
        <p:spPr>
          <a:xfrm>
            <a:off x="2197182" y="4164401"/>
            <a:ext cx="5897880" cy="76944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1" i="0" u="sng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Svrha projekta</a:t>
            </a:r>
            <a:r>
              <a:rPr kumimoji="0" lang="hr-HR" sz="1100" b="1" i="0" u="none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hr-HR" sz="1100" i="0" u="none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je</a:t>
            </a:r>
            <a:r>
              <a:rPr kumimoji="0" lang="hr-HR" sz="1100" b="1" i="0" u="none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hr-HR" sz="1100" b="0" i="0" u="none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unapređenje kadrovskih i programskih uvjeta u Regionalnom centru kompetentnosti Obrtnoj tehničkoj školi, čime će se unaprijediti mogućnost učenja temeljenog na radu za učenike i odrasle polaznike strukovnog obrazovanja u podsektoru elektrotehnike i računalstva.</a:t>
            </a:r>
          </a:p>
        </p:txBody>
      </p:sp>
      <p:graphicFrame>
        <p:nvGraphicFramePr>
          <p:cNvPr id="9" name="Tablica 8">
            <a:extLst>
              <a:ext uri="{FF2B5EF4-FFF2-40B4-BE49-F238E27FC236}">
                <a16:creationId xmlns:a16="http://schemas.microsoft.com/office/drawing/2014/main" id="{2A8DF98C-2235-4A56-852C-5ADA94BAC4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822972"/>
              </p:ext>
            </p:extLst>
          </p:nvPr>
        </p:nvGraphicFramePr>
        <p:xfrm>
          <a:off x="2197182" y="5145153"/>
          <a:ext cx="5897880" cy="318897"/>
        </p:xfrm>
        <a:graphic>
          <a:graphicData uri="http://schemas.openxmlformats.org/drawingml/2006/table">
            <a:tbl>
              <a:tblPr firstRow="1" firstCol="1" bandRow="1"/>
              <a:tblGrid>
                <a:gridCol w="1238885">
                  <a:extLst>
                    <a:ext uri="{9D8B030D-6E8A-4147-A177-3AD203B41FA5}">
                      <a16:colId xmlns:a16="http://schemas.microsoft.com/office/drawing/2014/main" val="4218581068"/>
                    </a:ext>
                  </a:extLst>
                </a:gridCol>
                <a:gridCol w="4658995">
                  <a:extLst>
                    <a:ext uri="{9D8B030D-6E8A-4147-A177-3AD203B41FA5}">
                      <a16:colId xmlns:a16="http://schemas.microsoft.com/office/drawing/2014/main" val="40832662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Procijenjena vrijednost projekta 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49.978.113,43 Kn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973522"/>
                  </a:ext>
                </a:extLst>
              </a:tr>
            </a:tbl>
          </a:graphicData>
        </a:graphic>
      </p:graphicFrame>
      <p:graphicFrame>
        <p:nvGraphicFramePr>
          <p:cNvPr id="6" name="Tablica 5">
            <a:extLst>
              <a:ext uri="{FF2B5EF4-FFF2-40B4-BE49-F238E27FC236}">
                <a16:creationId xmlns:a16="http://schemas.microsoft.com/office/drawing/2014/main" id="{035D307B-B9EB-4222-9D5A-383AC05D6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052038"/>
              </p:ext>
            </p:extLst>
          </p:nvPr>
        </p:nvGraphicFramePr>
        <p:xfrm>
          <a:off x="2197182" y="2586682"/>
          <a:ext cx="5897880" cy="1449388"/>
        </p:xfrm>
        <a:graphic>
          <a:graphicData uri="http://schemas.openxmlformats.org/drawingml/2006/table">
            <a:tbl>
              <a:tblPr firstRow="1" firstCol="1" bandRow="1"/>
              <a:tblGrid>
                <a:gridCol w="1238885">
                  <a:extLst>
                    <a:ext uri="{9D8B030D-6E8A-4147-A177-3AD203B41FA5}">
                      <a16:colId xmlns:a16="http://schemas.microsoft.com/office/drawing/2014/main" val="1401499080"/>
                    </a:ext>
                  </a:extLst>
                </a:gridCol>
                <a:gridCol w="4658995">
                  <a:extLst>
                    <a:ext uri="{9D8B030D-6E8A-4147-A177-3AD203B41FA5}">
                      <a16:colId xmlns:a16="http://schemas.microsoft.com/office/drawing/2014/main" val="3631557579"/>
                    </a:ext>
                  </a:extLst>
                </a:gridCol>
              </a:tblGrid>
              <a:tr h="2254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Posebni cilj 2.1.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 2.1. Stvaranje uvjeta za razvoj tržišta rada i povećanje zapošljivosti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2775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Mjera 2: 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PC2.1.M2: Usklađivanje obrazovnih programa s potrebama društva i gospodarstva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48626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projekta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Uspostava Regionalnog centra kompetentnosti za elektrotehniku i računalstvo Splitsko-dalmatinske županije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71303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nositelja provedbe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Obrtna tehnička škola Split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95305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Lokacija projekta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Splitsko – dalmatinska županija, grad Split 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3889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734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00C3B7C-3FBB-4828-AD3D-BA05AB78F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731520"/>
            <a:ext cx="10666145" cy="1426464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700" dirty="0">
                <a:solidFill>
                  <a:srgbClr val="FFFFFF"/>
                </a:solidFill>
              </a:rPr>
              <a:t>STRATEŠKI PROJEKT 5. </a:t>
            </a:r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700" b="1" dirty="0">
                <a:solidFill>
                  <a:srgbClr val="FFFFFF"/>
                </a:solidFill>
              </a:rPr>
              <a:t>Izgradnja Županijskog centra za gospodarenje otpadom u Kladnjicama, Lećevica</a:t>
            </a:r>
            <a:br>
              <a:rPr lang="pl-PL" sz="3700" b="1" dirty="0">
                <a:solidFill>
                  <a:srgbClr val="FFFFFF"/>
                </a:solidFill>
              </a:rPr>
            </a:br>
            <a:endParaRPr lang="hr-HR" sz="3700" b="1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2480956"/>
            <a:ext cx="2112264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43B7DA58-7173-4260-87B9-03ACFAE7AA4E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AEC120C7-6EF0-46F2-B12B-348F120C53B0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A6918407-5B06-43FB-BC5E-545784B1CC78}"/>
              </a:ext>
            </a:extLst>
          </p:cNvPr>
          <p:cNvSpPr txBox="1"/>
          <p:nvPr/>
        </p:nvSpPr>
        <p:spPr>
          <a:xfrm>
            <a:off x="2197182" y="4164402"/>
            <a:ext cx="5942972" cy="1277273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1" i="0" u="sng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Svrha projekta </a:t>
            </a:r>
            <a:r>
              <a:rPr kumimoji="0" lang="hr-HR" sz="1100" i="0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je unaprjeđenje sustava cjelovitog i održivog gospodarenja otpadom u Splitsko – dalmatinskoj županiji kroz Izgradnju Županijskog centra za gospodarenje otpadom (CSGO) u </a:t>
            </a:r>
            <a:r>
              <a:rPr kumimoji="0" lang="hr-HR" sz="1100" i="0" strike="noStrike" kern="1200" cap="none" spc="0" normalizeH="0" baseline="0" noProof="0" dirty="0" err="1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Lećevici</a:t>
            </a:r>
            <a:r>
              <a:rPr kumimoji="0" lang="hr-HR" sz="1100" i="0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. Uspostava CSGO je usmjerena na: smanjenje negativnog utjecaja na okoliš i ljudsko zdravlje uzrokovanog nastankom i neadekvatnim gospodarenjem otpadom, smanjenje negativnog društvenog i ekonomskog utjecaja i maksimizacija društvenih i ekonomskih mogućnosti, te usklađivanje s pravnim zahtjevima, ciljevima, principima i politikama Europske Unije odnosno nacionalnim pravnim i regulatornim okvirima.</a:t>
            </a:r>
          </a:p>
        </p:txBody>
      </p:sp>
      <p:graphicFrame>
        <p:nvGraphicFramePr>
          <p:cNvPr id="9" name="Tablica 8">
            <a:extLst>
              <a:ext uri="{FF2B5EF4-FFF2-40B4-BE49-F238E27FC236}">
                <a16:creationId xmlns:a16="http://schemas.microsoft.com/office/drawing/2014/main" id="{2A8DF98C-2235-4A56-852C-5ADA94BAC4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130305"/>
              </p:ext>
            </p:extLst>
          </p:nvPr>
        </p:nvGraphicFramePr>
        <p:xfrm>
          <a:off x="2197182" y="5669257"/>
          <a:ext cx="5942972" cy="318897"/>
        </p:xfrm>
        <a:graphic>
          <a:graphicData uri="http://schemas.openxmlformats.org/drawingml/2006/table">
            <a:tbl>
              <a:tblPr firstRow="1" firstCol="1" bandRow="1"/>
              <a:tblGrid>
                <a:gridCol w="1248357">
                  <a:extLst>
                    <a:ext uri="{9D8B030D-6E8A-4147-A177-3AD203B41FA5}">
                      <a16:colId xmlns:a16="http://schemas.microsoft.com/office/drawing/2014/main" val="4218581068"/>
                    </a:ext>
                  </a:extLst>
                </a:gridCol>
                <a:gridCol w="4694615">
                  <a:extLst>
                    <a:ext uri="{9D8B030D-6E8A-4147-A177-3AD203B41FA5}">
                      <a16:colId xmlns:a16="http://schemas.microsoft.com/office/drawing/2014/main" val="40832662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Procijenjena vrijednost projekta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611.419.690,00 Kn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973522"/>
                  </a:ext>
                </a:extLst>
              </a:tr>
            </a:tbl>
          </a:graphicData>
        </a:graphic>
      </p:graphicFrame>
      <p:graphicFrame>
        <p:nvGraphicFramePr>
          <p:cNvPr id="13" name="Tablica 12">
            <a:extLst>
              <a:ext uri="{FF2B5EF4-FFF2-40B4-BE49-F238E27FC236}">
                <a16:creationId xmlns:a16="http://schemas.microsoft.com/office/drawing/2014/main" id="{E501FB8A-8F76-4A0D-ABEB-910C44734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600236"/>
              </p:ext>
            </p:extLst>
          </p:nvPr>
        </p:nvGraphicFramePr>
        <p:xfrm>
          <a:off x="2197182" y="2541407"/>
          <a:ext cx="5897880" cy="1363473"/>
        </p:xfrm>
        <a:graphic>
          <a:graphicData uri="http://schemas.openxmlformats.org/drawingml/2006/table">
            <a:tbl>
              <a:tblPr firstRow="1" firstCol="1" bandRow="1"/>
              <a:tblGrid>
                <a:gridCol w="1238885">
                  <a:extLst>
                    <a:ext uri="{9D8B030D-6E8A-4147-A177-3AD203B41FA5}">
                      <a16:colId xmlns:a16="http://schemas.microsoft.com/office/drawing/2014/main" val="326569555"/>
                    </a:ext>
                  </a:extLst>
                </a:gridCol>
                <a:gridCol w="4658995">
                  <a:extLst>
                    <a:ext uri="{9D8B030D-6E8A-4147-A177-3AD203B41FA5}">
                      <a16:colId xmlns:a16="http://schemas.microsoft.com/office/drawing/2014/main" val="12757919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Posebni cilj 3.1.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 3.1. Zaštita okoliša i prirode te stvaranje otpornosti na klimatske promjene i prirodne katastrofe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22173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Mjera 3: 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PC3.1. M3: Unaprjeđenje sustava cjelovitog i održivog gospodarenja otpadom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1253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projekta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Izgradnja Županijskog centra za gospodarenje otpadom u </a:t>
                      </a:r>
                      <a:r>
                        <a:rPr lang="hr-HR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Kladnjicama</a:t>
                      </a: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općina </a:t>
                      </a:r>
                      <a:r>
                        <a:rPr lang="hr-HR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Lećevica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29978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nositelja provedbe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Regionalni centar čistog okoliša d.o.o.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251648"/>
                  </a:ext>
                </a:extLst>
              </a:tr>
              <a:tr h="1549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Lokacija projekta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Općina </a:t>
                      </a:r>
                      <a:r>
                        <a:rPr lang="hr-HR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Lećevica</a:t>
                      </a: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Splitsko – dalmatinska županija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1182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213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00C3B7C-3FBB-4828-AD3D-BA05AB78F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731520"/>
            <a:ext cx="10666145" cy="1426464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700" dirty="0">
                <a:solidFill>
                  <a:srgbClr val="FFFFFF"/>
                </a:solidFill>
              </a:rPr>
              <a:t>STRATEŠKI PROJEKT 6. </a:t>
            </a:r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700" b="1" dirty="0">
                <a:solidFill>
                  <a:srgbClr val="FFFFFF"/>
                </a:solidFill>
              </a:rPr>
              <a:t>Uspostava Nastavnog regionalnog središta za osposobljavanje operativnih snaga u sustavu vatrogastva</a:t>
            </a:r>
            <a:br>
              <a:rPr lang="pl-PL" sz="3700" b="1" dirty="0">
                <a:solidFill>
                  <a:srgbClr val="FFFFFF"/>
                </a:solidFill>
              </a:rPr>
            </a:br>
            <a:endParaRPr lang="hr-HR" sz="3700" b="1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2480956"/>
            <a:ext cx="2112264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43B7DA58-7173-4260-87B9-03ACFAE7AA4E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AEC120C7-6EF0-46F2-B12B-348F120C53B0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A6918407-5B06-43FB-BC5E-545784B1CC78}"/>
              </a:ext>
            </a:extLst>
          </p:cNvPr>
          <p:cNvSpPr txBox="1"/>
          <p:nvPr/>
        </p:nvSpPr>
        <p:spPr>
          <a:xfrm>
            <a:off x="2152090" y="4286552"/>
            <a:ext cx="5942972" cy="76944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1" i="0" u="sng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Svrha projekta</a:t>
            </a:r>
            <a:r>
              <a:rPr kumimoji="0" lang="hr-HR" sz="1100" i="0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je povećanje kapaciteta organizacija hitnih službi u svrhu poboljšane učinkovitosti kod rješavanja prirodnih katastrofa i katastrofa uzrokovanih ljudskim djelovanjem, smanjujući izloženost stanovništva utjecaju opasnosti te povećavajući sigurnost na prostoru Splitsko-dalmatinske županije poboljšavanjem mjera i instrumenata za prevenciju i upravljanje u hitnim slučajevima. </a:t>
            </a:r>
          </a:p>
        </p:txBody>
      </p:sp>
      <p:graphicFrame>
        <p:nvGraphicFramePr>
          <p:cNvPr id="9" name="Tablica 8">
            <a:extLst>
              <a:ext uri="{FF2B5EF4-FFF2-40B4-BE49-F238E27FC236}">
                <a16:creationId xmlns:a16="http://schemas.microsoft.com/office/drawing/2014/main" id="{2A8DF98C-2235-4A56-852C-5ADA94BAC4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41268"/>
              </p:ext>
            </p:extLst>
          </p:nvPr>
        </p:nvGraphicFramePr>
        <p:xfrm>
          <a:off x="2152090" y="5197983"/>
          <a:ext cx="5942972" cy="318897"/>
        </p:xfrm>
        <a:graphic>
          <a:graphicData uri="http://schemas.openxmlformats.org/drawingml/2006/table">
            <a:tbl>
              <a:tblPr firstRow="1" firstCol="1" bandRow="1"/>
              <a:tblGrid>
                <a:gridCol w="1248357">
                  <a:extLst>
                    <a:ext uri="{9D8B030D-6E8A-4147-A177-3AD203B41FA5}">
                      <a16:colId xmlns:a16="http://schemas.microsoft.com/office/drawing/2014/main" val="4218581068"/>
                    </a:ext>
                  </a:extLst>
                </a:gridCol>
                <a:gridCol w="4694615">
                  <a:extLst>
                    <a:ext uri="{9D8B030D-6E8A-4147-A177-3AD203B41FA5}">
                      <a16:colId xmlns:a16="http://schemas.microsoft.com/office/drawing/2014/main" val="40832662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Procijenjena vrijednost projekta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130.000.000,00 Kn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973522"/>
                  </a:ext>
                </a:extLst>
              </a:tr>
            </a:tbl>
          </a:graphicData>
        </a:graphic>
      </p:graphicFrame>
      <p:graphicFrame>
        <p:nvGraphicFramePr>
          <p:cNvPr id="3" name="Tablica 2">
            <a:extLst>
              <a:ext uri="{FF2B5EF4-FFF2-40B4-BE49-F238E27FC236}">
                <a16:creationId xmlns:a16="http://schemas.microsoft.com/office/drawing/2014/main" id="{AD2EE2E4-052C-49AA-81CA-2AD06A75AD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719319"/>
              </p:ext>
            </p:extLst>
          </p:nvPr>
        </p:nvGraphicFramePr>
        <p:xfrm>
          <a:off x="2197182" y="2535612"/>
          <a:ext cx="5897880" cy="1574802"/>
        </p:xfrm>
        <a:graphic>
          <a:graphicData uri="http://schemas.openxmlformats.org/drawingml/2006/table">
            <a:tbl>
              <a:tblPr firstRow="1" firstCol="1" bandRow="1"/>
              <a:tblGrid>
                <a:gridCol w="1238885">
                  <a:extLst>
                    <a:ext uri="{9D8B030D-6E8A-4147-A177-3AD203B41FA5}">
                      <a16:colId xmlns:a16="http://schemas.microsoft.com/office/drawing/2014/main" val="651055709"/>
                    </a:ext>
                  </a:extLst>
                </a:gridCol>
                <a:gridCol w="4658995">
                  <a:extLst>
                    <a:ext uri="{9D8B030D-6E8A-4147-A177-3AD203B41FA5}">
                      <a16:colId xmlns:a16="http://schemas.microsoft.com/office/drawing/2014/main" val="686409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Posebni cilj 3.1.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 3.1.  Zaštita okoliša i prirode te stvaranje otpornosti na klimatske promjene i prirodne katastrofe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86334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Mjera 2: 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PC3.1. M2: Promicanje prilagodbe na klimatske promjene, sprečavanje rizika, otpornosti na katastrofe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3866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projekta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Uspostava Nastavnog regionalnog središta za osposobljavanje operativnih snaga u sustavu vatrogastva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71018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nositelja provedbe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Splitsko – dalmatinska županija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2438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Lokacija projekta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Splitsko – dalmatinska županija, Općina Klis, </a:t>
                      </a:r>
                      <a:r>
                        <a:rPr lang="hr-HR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Vučevica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8542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685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00C3B7C-3FBB-4828-AD3D-BA05AB78F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731520"/>
            <a:ext cx="10666145" cy="1426464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700" dirty="0">
                <a:solidFill>
                  <a:srgbClr val="FFFFFF"/>
                </a:solidFill>
              </a:rPr>
              <a:t>STRATEŠKI PROJEKT 7. </a:t>
            </a:r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700" b="1" dirty="0">
                <a:solidFill>
                  <a:srgbClr val="FFFFFF"/>
                </a:solidFill>
              </a:rPr>
              <a:t>Izgradnja reverzibilne hidroelektrane Korita (RHE Korita)</a:t>
            </a:r>
            <a:br>
              <a:rPr lang="pl-PL" sz="3700" b="1" dirty="0">
                <a:solidFill>
                  <a:srgbClr val="FFFFFF"/>
                </a:solidFill>
              </a:rPr>
            </a:br>
            <a:endParaRPr lang="hr-HR" sz="3700" b="1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2480956"/>
            <a:ext cx="2112264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43B7DA58-7173-4260-87B9-03ACFAE7AA4E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AEC120C7-6EF0-46F2-B12B-348F120C53B0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A6918407-5B06-43FB-BC5E-545784B1CC78}"/>
              </a:ext>
            </a:extLst>
          </p:cNvPr>
          <p:cNvSpPr txBox="1"/>
          <p:nvPr/>
        </p:nvSpPr>
        <p:spPr>
          <a:xfrm>
            <a:off x="2197182" y="3981060"/>
            <a:ext cx="5942972" cy="76944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1" i="0" u="sng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Svrha projekta </a:t>
            </a:r>
            <a:r>
              <a:rPr kumimoji="0" lang="hr-HR" sz="1100" i="0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je podizanje kvalitete, održivosti i učinkovitosti energetskog sustava SDŽ kroz izgradnju reverzibilne hidroelektrane (RHE) </a:t>
            </a:r>
            <a:r>
              <a:rPr kumimoji="0" lang="hr-HR" sz="1100" i="0" strike="noStrike" kern="1200" cap="none" spc="0" normalizeH="0" baseline="0" noProof="0" dirty="0" err="1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Blaca</a:t>
            </a:r>
            <a:r>
              <a:rPr kumimoji="0" lang="hr-HR" sz="1100" i="0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. Jedan od glavnih rezultata projekta će biti povećanje proizvodnje električne energije uz održivo korištenje i povećanje iskoristivosti raspoloživog hidroenergetskog potencijala rijeke Cetine. </a:t>
            </a:r>
          </a:p>
        </p:txBody>
      </p:sp>
      <p:graphicFrame>
        <p:nvGraphicFramePr>
          <p:cNvPr id="9" name="Tablica 8">
            <a:extLst>
              <a:ext uri="{FF2B5EF4-FFF2-40B4-BE49-F238E27FC236}">
                <a16:creationId xmlns:a16="http://schemas.microsoft.com/office/drawing/2014/main" id="{2A8DF98C-2235-4A56-852C-5ADA94BAC4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121701"/>
              </p:ext>
            </p:extLst>
          </p:nvPr>
        </p:nvGraphicFramePr>
        <p:xfrm>
          <a:off x="2197182" y="4954321"/>
          <a:ext cx="5942972" cy="318897"/>
        </p:xfrm>
        <a:graphic>
          <a:graphicData uri="http://schemas.openxmlformats.org/drawingml/2006/table">
            <a:tbl>
              <a:tblPr firstRow="1" firstCol="1" bandRow="1"/>
              <a:tblGrid>
                <a:gridCol w="1248357">
                  <a:extLst>
                    <a:ext uri="{9D8B030D-6E8A-4147-A177-3AD203B41FA5}">
                      <a16:colId xmlns:a16="http://schemas.microsoft.com/office/drawing/2014/main" val="4218581068"/>
                    </a:ext>
                  </a:extLst>
                </a:gridCol>
                <a:gridCol w="4694615">
                  <a:extLst>
                    <a:ext uri="{9D8B030D-6E8A-4147-A177-3AD203B41FA5}">
                      <a16:colId xmlns:a16="http://schemas.microsoft.com/office/drawing/2014/main" val="40832662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Procijenjena vrijednost projekta 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4.000.000.000,00 Kn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973522"/>
                  </a:ext>
                </a:extLst>
              </a:tr>
            </a:tbl>
          </a:graphicData>
        </a:graphic>
      </p:graphicFrame>
      <p:graphicFrame>
        <p:nvGraphicFramePr>
          <p:cNvPr id="3" name="Tablica 2">
            <a:extLst>
              <a:ext uri="{FF2B5EF4-FFF2-40B4-BE49-F238E27FC236}">
                <a16:creationId xmlns:a16="http://schemas.microsoft.com/office/drawing/2014/main" id="{4A706B43-24F4-4B94-861F-176E7DFBD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839972"/>
              </p:ext>
            </p:extLst>
          </p:nvPr>
        </p:nvGraphicFramePr>
        <p:xfrm>
          <a:off x="2197182" y="2734175"/>
          <a:ext cx="5897880" cy="1004697"/>
        </p:xfrm>
        <a:graphic>
          <a:graphicData uri="http://schemas.openxmlformats.org/drawingml/2006/table">
            <a:tbl>
              <a:tblPr firstRow="1" firstCol="1" bandRow="1"/>
              <a:tblGrid>
                <a:gridCol w="1238885">
                  <a:extLst>
                    <a:ext uri="{9D8B030D-6E8A-4147-A177-3AD203B41FA5}">
                      <a16:colId xmlns:a16="http://schemas.microsoft.com/office/drawing/2014/main" val="3508209547"/>
                    </a:ext>
                  </a:extLst>
                </a:gridCol>
                <a:gridCol w="4658995">
                  <a:extLst>
                    <a:ext uri="{9D8B030D-6E8A-4147-A177-3AD203B41FA5}">
                      <a16:colId xmlns:a16="http://schemas.microsoft.com/office/drawing/2014/main" val="37347522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Posebni cilj 3.2.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 3.2. Održivi razvoj infrastrukturnih sustava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88514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Mjera 2: 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 3.2. M2: Podizanje kvalitete, održivosti i učinkovitosti energetskog sustava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751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projekta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Projekt izgradnje reverzibilne hidroelektrane Korita (RHE Korita)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6018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nositelja provedbe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HEP -  proizvodnja d.o.o.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81895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Lokacija projekta 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Općina Otok, naselje Otok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0227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41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00C3B7C-3FBB-4828-AD3D-BA05AB78F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731520"/>
            <a:ext cx="10666145" cy="1426464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700" dirty="0">
                <a:solidFill>
                  <a:srgbClr val="FFFFFF"/>
                </a:solidFill>
              </a:rPr>
              <a:t>STRATEŠKI PROJEKT 8. </a:t>
            </a:r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700" b="1" dirty="0">
                <a:solidFill>
                  <a:srgbClr val="FFFFFF"/>
                </a:solidFill>
              </a:rPr>
              <a:t>Izgradnja sunčane elektrane Dugopolje</a:t>
            </a:r>
            <a:br>
              <a:rPr lang="pl-PL" sz="3700" b="1" dirty="0">
                <a:solidFill>
                  <a:srgbClr val="FFFFFF"/>
                </a:solidFill>
              </a:rPr>
            </a:br>
            <a:endParaRPr lang="hr-HR" sz="3700" b="1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2480956"/>
            <a:ext cx="2112264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43B7DA58-7173-4260-87B9-03ACFAE7AA4E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AEC120C7-6EF0-46F2-B12B-348F120C53B0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A6918407-5B06-43FB-BC5E-545784B1CC78}"/>
              </a:ext>
            </a:extLst>
          </p:cNvPr>
          <p:cNvSpPr txBox="1"/>
          <p:nvPr/>
        </p:nvSpPr>
        <p:spPr>
          <a:xfrm>
            <a:off x="2197182" y="3981060"/>
            <a:ext cx="5942972" cy="76944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1" i="0" u="sng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Svrha projekta </a:t>
            </a:r>
            <a:r>
              <a:rPr kumimoji="0" lang="hr-HR" sz="1100" i="0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je realizacijom izgradnje sunčane elektrane doprinijeti diverzifikaciji i sigurnosti opskrbe električnom energijom u skladu s lokalnim uvjetima i mogućnostima. Predmetni zahvat u skladu je s nacionalnim smjernicama energetskog razvoja za postizanje okvirnih klimatsko‐energetskih ciljeva te poticaja proizvodnje energije iz obnovljivih izvora energije. </a:t>
            </a:r>
          </a:p>
        </p:txBody>
      </p:sp>
      <p:graphicFrame>
        <p:nvGraphicFramePr>
          <p:cNvPr id="9" name="Tablica 8">
            <a:extLst>
              <a:ext uri="{FF2B5EF4-FFF2-40B4-BE49-F238E27FC236}">
                <a16:creationId xmlns:a16="http://schemas.microsoft.com/office/drawing/2014/main" id="{2A8DF98C-2235-4A56-852C-5ADA94BAC4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369021"/>
              </p:ext>
            </p:extLst>
          </p:nvPr>
        </p:nvGraphicFramePr>
        <p:xfrm>
          <a:off x="2197182" y="4954321"/>
          <a:ext cx="5942972" cy="318897"/>
        </p:xfrm>
        <a:graphic>
          <a:graphicData uri="http://schemas.openxmlformats.org/drawingml/2006/table">
            <a:tbl>
              <a:tblPr firstRow="1" firstCol="1" bandRow="1"/>
              <a:tblGrid>
                <a:gridCol w="1248357">
                  <a:extLst>
                    <a:ext uri="{9D8B030D-6E8A-4147-A177-3AD203B41FA5}">
                      <a16:colId xmlns:a16="http://schemas.microsoft.com/office/drawing/2014/main" val="4218581068"/>
                    </a:ext>
                  </a:extLst>
                </a:gridCol>
                <a:gridCol w="4694615">
                  <a:extLst>
                    <a:ext uri="{9D8B030D-6E8A-4147-A177-3AD203B41FA5}">
                      <a16:colId xmlns:a16="http://schemas.microsoft.com/office/drawing/2014/main" val="40832662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Procijenjena vrijednost projekta 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60.000.000,00 Kn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973522"/>
                  </a:ext>
                </a:extLst>
              </a:tr>
            </a:tbl>
          </a:graphicData>
        </a:graphic>
      </p:graphicFrame>
      <p:graphicFrame>
        <p:nvGraphicFramePr>
          <p:cNvPr id="6" name="Tablica 5">
            <a:extLst>
              <a:ext uri="{FF2B5EF4-FFF2-40B4-BE49-F238E27FC236}">
                <a16:creationId xmlns:a16="http://schemas.microsoft.com/office/drawing/2014/main" id="{C5B00474-B726-4729-B139-DDF2817F1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474014"/>
              </p:ext>
            </p:extLst>
          </p:nvPr>
        </p:nvGraphicFramePr>
        <p:xfrm>
          <a:off x="2197182" y="2644481"/>
          <a:ext cx="5897880" cy="1216026"/>
        </p:xfrm>
        <a:graphic>
          <a:graphicData uri="http://schemas.openxmlformats.org/drawingml/2006/table">
            <a:tbl>
              <a:tblPr firstRow="1" firstCol="1" bandRow="1"/>
              <a:tblGrid>
                <a:gridCol w="1238885">
                  <a:extLst>
                    <a:ext uri="{9D8B030D-6E8A-4147-A177-3AD203B41FA5}">
                      <a16:colId xmlns:a16="http://schemas.microsoft.com/office/drawing/2014/main" val="333551688"/>
                    </a:ext>
                  </a:extLst>
                </a:gridCol>
                <a:gridCol w="4658995">
                  <a:extLst>
                    <a:ext uri="{9D8B030D-6E8A-4147-A177-3AD203B41FA5}">
                      <a16:colId xmlns:a16="http://schemas.microsoft.com/office/drawing/2014/main" val="33402329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Posebni cilj 3.3.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 3.3. Energetska tranzicija županije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1393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Mjera 3: 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 3.3. M3: Povećanje energetske učinkovitosti i korištenja obnovljivih izvora energije za sektor opće potrošnje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4766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projekta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Izgradnja sunčane elektrane Dugopolje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26982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nositelja provedbe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HEP- proizvodnja  </a:t>
                      </a:r>
                      <a:r>
                        <a:rPr lang="hr-HR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d.o.o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92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Lokacija projekta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Općina Dugopolje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2436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502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00C3B7C-3FBB-4828-AD3D-BA05AB78F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731520"/>
            <a:ext cx="10666145" cy="1426464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700" dirty="0">
                <a:solidFill>
                  <a:srgbClr val="FFFFFF"/>
                </a:solidFill>
              </a:rPr>
              <a:t>STRATEŠKI PROJEKT 9. </a:t>
            </a:r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700" b="1" dirty="0">
                <a:solidFill>
                  <a:srgbClr val="FFFFFF"/>
                </a:solidFill>
              </a:rPr>
              <a:t>Projekt Izgradnje spojne ceste čvor „Vučevica“ na A1 – čvor na DC8, dionica čvor Vučevica – tunel Kozjak</a:t>
            </a:r>
            <a:br>
              <a:rPr lang="pl-PL" sz="3700" b="1" dirty="0">
                <a:solidFill>
                  <a:srgbClr val="FFFFFF"/>
                </a:solidFill>
              </a:rPr>
            </a:br>
            <a:endParaRPr lang="hr-HR" sz="3700" b="1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2480956"/>
            <a:ext cx="2112264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43B7DA58-7173-4260-87B9-03ACFAE7AA4E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AEC120C7-6EF0-46F2-B12B-348F120C53B0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A6918407-5B06-43FB-BC5E-545784B1CC78}"/>
              </a:ext>
            </a:extLst>
          </p:cNvPr>
          <p:cNvSpPr txBox="1"/>
          <p:nvPr/>
        </p:nvSpPr>
        <p:spPr>
          <a:xfrm>
            <a:off x="2197182" y="3981060"/>
            <a:ext cx="5942972" cy="60016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1" i="0" u="sng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Svrha projekta </a:t>
            </a:r>
            <a:r>
              <a:rPr kumimoji="0" lang="hr-HR" sz="1100" i="0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je razvoj cestovne infrastrukture i usluga u SDŽ kroz izgradnju spojne ceste čvor „</a:t>
            </a:r>
            <a:r>
              <a:rPr kumimoji="0" lang="hr-HR" sz="1100" i="0" strike="noStrike" kern="1200" cap="none" spc="0" normalizeH="0" baseline="0" noProof="0" dirty="0" err="1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Vučevica</a:t>
            </a:r>
            <a:r>
              <a:rPr kumimoji="0" lang="hr-HR" sz="1100" i="0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“ na A1 – čvor na DC8, dionica čvor </a:t>
            </a:r>
            <a:r>
              <a:rPr kumimoji="0" lang="hr-HR" sz="1100" i="0" strike="noStrike" kern="1200" cap="none" spc="0" normalizeH="0" baseline="0" noProof="0" dirty="0" err="1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Vučevica</a:t>
            </a:r>
            <a:r>
              <a:rPr kumimoji="0" lang="hr-HR" sz="1100" i="0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– tunel Kozjak, </a:t>
            </a:r>
            <a:r>
              <a:rPr kumimoji="0" lang="hr-HR" sz="1100" i="0" strike="noStrike" kern="1200" cap="none" spc="0" normalizeH="0" baseline="0" noProof="0" dirty="0" err="1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poddionica</a:t>
            </a:r>
            <a:r>
              <a:rPr kumimoji="0" lang="hr-HR" sz="1100" i="0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čvor </a:t>
            </a:r>
            <a:r>
              <a:rPr kumimoji="0" lang="hr-HR" sz="1100" i="0" strike="noStrike" kern="1200" cap="none" spc="0" normalizeH="0" baseline="0" noProof="0" dirty="0" err="1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Vučevica</a:t>
            </a:r>
            <a:r>
              <a:rPr kumimoji="0" lang="hr-HR" sz="1100" i="0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– sjeverni portal tunela Kozjak. </a:t>
            </a:r>
          </a:p>
        </p:txBody>
      </p:sp>
      <p:graphicFrame>
        <p:nvGraphicFramePr>
          <p:cNvPr id="9" name="Tablica 8">
            <a:extLst>
              <a:ext uri="{FF2B5EF4-FFF2-40B4-BE49-F238E27FC236}">
                <a16:creationId xmlns:a16="http://schemas.microsoft.com/office/drawing/2014/main" id="{2A8DF98C-2235-4A56-852C-5ADA94BAC4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321830"/>
              </p:ext>
            </p:extLst>
          </p:nvPr>
        </p:nvGraphicFramePr>
        <p:xfrm>
          <a:off x="2197182" y="4672125"/>
          <a:ext cx="5942972" cy="318897"/>
        </p:xfrm>
        <a:graphic>
          <a:graphicData uri="http://schemas.openxmlformats.org/drawingml/2006/table">
            <a:tbl>
              <a:tblPr firstRow="1" firstCol="1" bandRow="1"/>
              <a:tblGrid>
                <a:gridCol w="1248357">
                  <a:extLst>
                    <a:ext uri="{9D8B030D-6E8A-4147-A177-3AD203B41FA5}">
                      <a16:colId xmlns:a16="http://schemas.microsoft.com/office/drawing/2014/main" val="4218581068"/>
                    </a:ext>
                  </a:extLst>
                </a:gridCol>
                <a:gridCol w="4694615">
                  <a:extLst>
                    <a:ext uri="{9D8B030D-6E8A-4147-A177-3AD203B41FA5}">
                      <a16:colId xmlns:a16="http://schemas.microsoft.com/office/drawing/2014/main" val="40832662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Procijenjena vrijednost projekta 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900.000.000,00 Kn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973522"/>
                  </a:ext>
                </a:extLst>
              </a:tr>
            </a:tbl>
          </a:graphicData>
        </a:graphic>
      </p:graphicFrame>
      <p:graphicFrame>
        <p:nvGraphicFramePr>
          <p:cNvPr id="3" name="Tablica 2">
            <a:extLst>
              <a:ext uri="{FF2B5EF4-FFF2-40B4-BE49-F238E27FC236}">
                <a16:creationId xmlns:a16="http://schemas.microsoft.com/office/drawing/2014/main" id="{A4B7ABAF-C37D-4E8B-B964-9B507D4B92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608019"/>
              </p:ext>
            </p:extLst>
          </p:nvPr>
        </p:nvGraphicFramePr>
        <p:xfrm>
          <a:off x="2219728" y="2494746"/>
          <a:ext cx="5897880" cy="1395413"/>
        </p:xfrm>
        <a:graphic>
          <a:graphicData uri="http://schemas.openxmlformats.org/drawingml/2006/table">
            <a:tbl>
              <a:tblPr firstRow="1" firstCol="1" bandRow="1"/>
              <a:tblGrid>
                <a:gridCol w="1238885">
                  <a:extLst>
                    <a:ext uri="{9D8B030D-6E8A-4147-A177-3AD203B41FA5}">
                      <a16:colId xmlns:a16="http://schemas.microsoft.com/office/drawing/2014/main" val="2813955725"/>
                    </a:ext>
                  </a:extLst>
                </a:gridCol>
                <a:gridCol w="4658995">
                  <a:extLst>
                    <a:ext uri="{9D8B030D-6E8A-4147-A177-3AD203B41FA5}">
                      <a16:colId xmlns:a16="http://schemas.microsoft.com/office/drawing/2014/main" val="6725828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Posebni cilj 3.5.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 3.5. Razvoj općeg prometnog sustava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18670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Mjera 4: 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 3.5. M4: Razvoj cestovne infrastrukture i usluga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5401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projekta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Projekt Izgradnje spojne ceste čvor „Vučevica“ na A1 – čvor na DC8, dionica čvor Vučevica – tunel Kozjak, poddionica čvor Vučevica – sjeverni portal tunela Kozjak, duljine cca 0,40 km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1839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nositelja provedbe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Hrvatske ceste d.o.o. 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35889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Lokacija projekta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Splitsko – dalmatinska županija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7584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938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00C3B7C-3FBB-4828-AD3D-BA05AB78F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731520"/>
            <a:ext cx="10666145" cy="1426464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700" dirty="0">
                <a:solidFill>
                  <a:srgbClr val="FFFFFF"/>
                </a:solidFill>
              </a:rPr>
              <a:t>STRATEŠKI PROJEKT 10. </a:t>
            </a:r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700" b="1" dirty="0">
                <a:solidFill>
                  <a:srgbClr val="FFFFFF"/>
                </a:solidFill>
              </a:rPr>
              <a:t> Multimodalna platforma Splitske aglomeracije Solin-Stobreč-Dugi rat-Omiš</a:t>
            </a:r>
            <a:br>
              <a:rPr lang="pl-PL" sz="3700" b="1" dirty="0">
                <a:solidFill>
                  <a:srgbClr val="FFFFFF"/>
                </a:solidFill>
              </a:rPr>
            </a:br>
            <a:endParaRPr lang="hr-HR" sz="3700" b="1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2480956"/>
            <a:ext cx="2112264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43B7DA58-7173-4260-87B9-03ACFAE7AA4E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AEC120C7-6EF0-46F2-B12B-348F120C53B0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A6918407-5B06-43FB-BC5E-545784B1CC78}"/>
              </a:ext>
            </a:extLst>
          </p:cNvPr>
          <p:cNvSpPr txBox="1"/>
          <p:nvPr/>
        </p:nvSpPr>
        <p:spPr>
          <a:xfrm>
            <a:off x="2197182" y="3794368"/>
            <a:ext cx="5942972" cy="60016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1" i="0" u="sng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Svrha projekta </a:t>
            </a:r>
            <a:r>
              <a:rPr kumimoji="0" lang="hr-HR" sz="1100" i="0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je razvoj cestovne infrastrukture i usluga u SDŽ uspostavom  </a:t>
            </a:r>
            <a:r>
              <a:rPr kumimoji="0" lang="hr-HR" sz="1100" i="0" strike="noStrike" kern="1200" cap="none" spc="0" normalizeH="0" baseline="0" noProof="0" dirty="0" err="1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multimodalne</a:t>
            </a:r>
            <a:r>
              <a:rPr kumimoji="0" lang="hr-HR" sz="1100" i="0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platforme Splitske aglomeracije Solin-Stobreč-Dugi rat-Omiš Projekt pod nazivom </a:t>
            </a:r>
            <a:r>
              <a:rPr kumimoji="0" lang="hr-HR" sz="1100" i="0" strike="noStrike" kern="1200" cap="none" spc="0" normalizeH="0" baseline="0" noProof="0" dirty="0" err="1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Multimodalna</a:t>
            </a:r>
            <a:r>
              <a:rPr kumimoji="0" lang="hr-HR" sz="1100" i="0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platforma Splitske aglomeracije predstavlja nastavak izgradnje obilaznice Splita, od Solina do Omiša.</a:t>
            </a:r>
          </a:p>
        </p:txBody>
      </p:sp>
      <p:graphicFrame>
        <p:nvGraphicFramePr>
          <p:cNvPr id="9" name="Tablica 8">
            <a:extLst>
              <a:ext uri="{FF2B5EF4-FFF2-40B4-BE49-F238E27FC236}">
                <a16:creationId xmlns:a16="http://schemas.microsoft.com/office/drawing/2014/main" id="{2A8DF98C-2235-4A56-852C-5ADA94BAC4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95497"/>
              </p:ext>
            </p:extLst>
          </p:nvPr>
        </p:nvGraphicFramePr>
        <p:xfrm>
          <a:off x="2197182" y="4559283"/>
          <a:ext cx="5942972" cy="318897"/>
        </p:xfrm>
        <a:graphic>
          <a:graphicData uri="http://schemas.openxmlformats.org/drawingml/2006/table">
            <a:tbl>
              <a:tblPr firstRow="1" firstCol="1" bandRow="1"/>
              <a:tblGrid>
                <a:gridCol w="1248357">
                  <a:extLst>
                    <a:ext uri="{9D8B030D-6E8A-4147-A177-3AD203B41FA5}">
                      <a16:colId xmlns:a16="http://schemas.microsoft.com/office/drawing/2014/main" val="4218581068"/>
                    </a:ext>
                  </a:extLst>
                </a:gridCol>
                <a:gridCol w="4694615">
                  <a:extLst>
                    <a:ext uri="{9D8B030D-6E8A-4147-A177-3AD203B41FA5}">
                      <a16:colId xmlns:a16="http://schemas.microsoft.com/office/drawing/2014/main" val="40832662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Procijenjena vrijednost projekta 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2.371.000.000,00 Kn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973522"/>
                  </a:ext>
                </a:extLst>
              </a:tr>
            </a:tbl>
          </a:graphicData>
        </a:graphic>
      </p:graphicFrame>
      <p:graphicFrame>
        <p:nvGraphicFramePr>
          <p:cNvPr id="6" name="Tablica 5">
            <a:extLst>
              <a:ext uri="{FF2B5EF4-FFF2-40B4-BE49-F238E27FC236}">
                <a16:creationId xmlns:a16="http://schemas.microsoft.com/office/drawing/2014/main" id="{E4791601-688B-4054-B320-FCEB0DD5B1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917200"/>
              </p:ext>
            </p:extLst>
          </p:nvPr>
        </p:nvGraphicFramePr>
        <p:xfrm>
          <a:off x="2219728" y="2592979"/>
          <a:ext cx="5897880" cy="1036638"/>
        </p:xfrm>
        <a:graphic>
          <a:graphicData uri="http://schemas.openxmlformats.org/drawingml/2006/table">
            <a:tbl>
              <a:tblPr firstRow="1" firstCol="1" bandRow="1"/>
              <a:tblGrid>
                <a:gridCol w="1238885">
                  <a:extLst>
                    <a:ext uri="{9D8B030D-6E8A-4147-A177-3AD203B41FA5}">
                      <a16:colId xmlns:a16="http://schemas.microsoft.com/office/drawing/2014/main" val="2328026414"/>
                    </a:ext>
                  </a:extLst>
                </a:gridCol>
                <a:gridCol w="4658995">
                  <a:extLst>
                    <a:ext uri="{9D8B030D-6E8A-4147-A177-3AD203B41FA5}">
                      <a16:colId xmlns:a16="http://schemas.microsoft.com/office/drawing/2014/main" val="37043353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Posebni cilj 3.5.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 3.5. Razvoj općeg prometnog sustava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6957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Mjera 4: 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 3.5. M4: Razvoj cestovne infrastrukture i usluga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8822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projekta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r-HR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Multimodalna</a:t>
                      </a: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platforma Splitske aglomeracije</a:t>
                      </a: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olin-Stobreč-Dugi rat-Omiš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89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nositelja provedbe 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Hrvatske ceste d.o.o.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0848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Lokacija projekta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Splitsko – dalmatinska županija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045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0145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00C3B7C-3FBB-4828-AD3D-BA05AB78F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731520"/>
            <a:ext cx="10666145" cy="1426464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700" dirty="0">
                <a:solidFill>
                  <a:srgbClr val="FFFFFF"/>
                </a:solidFill>
              </a:rPr>
              <a:t>STRATEŠKI PROJEKT 11. </a:t>
            </a:r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700" b="1" dirty="0">
                <a:solidFill>
                  <a:srgbClr val="FFFFFF"/>
                </a:solidFill>
              </a:rPr>
              <a:t> KRILO JESENICE - Uređenje i dogradnja luke </a:t>
            </a:r>
            <a:br>
              <a:rPr lang="pl-PL" sz="3700" b="1" dirty="0">
                <a:solidFill>
                  <a:srgbClr val="FFFFFF"/>
                </a:solidFill>
              </a:rPr>
            </a:br>
            <a:endParaRPr lang="hr-HR" sz="3700" b="1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2480956"/>
            <a:ext cx="2112264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43B7DA58-7173-4260-87B9-03ACFAE7AA4E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AEC120C7-6EF0-46F2-B12B-348F120C53B0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A6918407-5B06-43FB-BC5E-545784B1CC78}"/>
              </a:ext>
            </a:extLst>
          </p:cNvPr>
          <p:cNvSpPr txBox="1"/>
          <p:nvPr/>
        </p:nvSpPr>
        <p:spPr>
          <a:xfrm>
            <a:off x="2197182" y="3794368"/>
            <a:ext cx="5942972" cy="76944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1" i="0" u="sng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Svrha projekta </a:t>
            </a:r>
            <a:r>
              <a:rPr kumimoji="0" lang="hr-HR" sz="1100" i="0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je razvoj pomorske infrastrukture i usluga u SDŽ uređenjem i dogradnjom luke Krilo Jesenice. Uređenje i dogradnja luke rezultirati će nastankom nove trajektne luke Krilo Jesenice u koju će biti izmješten dio trajektnih linija iz Splita u ljetnoj sezoni, a duljina trajektne linije kopno-Supetar time će se skratiti sa 9,1 na 4,7 NM. </a:t>
            </a:r>
          </a:p>
        </p:txBody>
      </p:sp>
      <p:graphicFrame>
        <p:nvGraphicFramePr>
          <p:cNvPr id="9" name="Tablica 8">
            <a:extLst>
              <a:ext uri="{FF2B5EF4-FFF2-40B4-BE49-F238E27FC236}">
                <a16:creationId xmlns:a16="http://schemas.microsoft.com/office/drawing/2014/main" id="{2A8DF98C-2235-4A56-852C-5ADA94BAC4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988249"/>
              </p:ext>
            </p:extLst>
          </p:nvPr>
        </p:nvGraphicFramePr>
        <p:xfrm>
          <a:off x="2197182" y="4712973"/>
          <a:ext cx="5942972" cy="318897"/>
        </p:xfrm>
        <a:graphic>
          <a:graphicData uri="http://schemas.openxmlformats.org/drawingml/2006/table">
            <a:tbl>
              <a:tblPr firstRow="1" firstCol="1" bandRow="1"/>
              <a:tblGrid>
                <a:gridCol w="1248357">
                  <a:extLst>
                    <a:ext uri="{9D8B030D-6E8A-4147-A177-3AD203B41FA5}">
                      <a16:colId xmlns:a16="http://schemas.microsoft.com/office/drawing/2014/main" val="4218581068"/>
                    </a:ext>
                  </a:extLst>
                </a:gridCol>
                <a:gridCol w="4694615">
                  <a:extLst>
                    <a:ext uri="{9D8B030D-6E8A-4147-A177-3AD203B41FA5}">
                      <a16:colId xmlns:a16="http://schemas.microsoft.com/office/drawing/2014/main" val="40832662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Procijenjena vrijednost projekta 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35.000.000,00 Kn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973522"/>
                  </a:ext>
                </a:extLst>
              </a:tr>
            </a:tbl>
          </a:graphicData>
        </a:graphic>
      </p:graphicFrame>
      <p:graphicFrame>
        <p:nvGraphicFramePr>
          <p:cNvPr id="3" name="Tablica 2">
            <a:extLst>
              <a:ext uri="{FF2B5EF4-FFF2-40B4-BE49-F238E27FC236}">
                <a16:creationId xmlns:a16="http://schemas.microsoft.com/office/drawing/2014/main" id="{5836D9F2-B0AB-4559-9C5E-74BF34AC67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319356"/>
              </p:ext>
            </p:extLst>
          </p:nvPr>
        </p:nvGraphicFramePr>
        <p:xfrm>
          <a:off x="2242274" y="2627503"/>
          <a:ext cx="5897880" cy="1036638"/>
        </p:xfrm>
        <a:graphic>
          <a:graphicData uri="http://schemas.openxmlformats.org/drawingml/2006/table">
            <a:tbl>
              <a:tblPr firstRow="1" firstCol="1" bandRow="1"/>
              <a:tblGrid>
                <a:gridCol w="1238885">
                  <a:extLst>
                    <a:ext uri="{9D8B030D-6E8A-4147-A177-3AD203B41FA5}">
                      <a16:colId xmlns:a16="http://schemas.microsoft.com/office/drawing/2014/main" val="2382173165"/>
                    </a:ext>
                  </a:extLst>
                </a:gridCol>
                <a:gridCol w="4658995">
                  <a:extLst>
                    <a:ext uri="{9D8B030D-6E8A-4147-A177-3AD203B41FA5}">
                      <a16:colId xmlns:a16="http://schemas.microsoft.com/office/drawing/2014/main" val="38649241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Posebni cilj 3.5.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 3.5. Razvoj općeg prometnog sustava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92571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Mjera 3: 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 3.5. M3: Razvoj pomorske infrastrukture i usluga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3038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projekta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KRILO JESENICE - Uređenje i dogradnja luke 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6310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nositelja provedbe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Lučka uprava Splitsko-dalmatinske županije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2005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Lokacija projekta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Općina Dugi rat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5122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2289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F3BFAC9-B583-469E-9530-271D56F01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Tijekom</a:t>
            </a:r>
            <a:r>
              <a:rPr lang="en-US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sudjelovanja</a:t>
            </a:r>
            <a:r>
              <a:rPr lang="en-US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molimo</a:t>
            </a:r>
            <a:r>
              <a:rPr lang="en-US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: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Slika 9">
            <a:extLst>
              <a:ext uri="{FF2B5EF4-FFF2-40B4-BE49-F238E27FC236}">
                <a16:creationId xmlns:a16="http://schemas.microsoft.com/office/drawing/2014/main" id="{CC0E91E3-2A61-45C4-ACA1-4B6D52BDEA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2511971"/>
            <a:ext cx="11496821" cy="382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026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00C3B7C-3FBB-4828-AD3D-BA05AB78F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731520"/>
            <a:ext cx="10666145" cy="1426464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700" dirty="0">
                <a:solidFill>
                  <a:srgbClr val="FFFFFF"/>
                </a:solidFill>
              </a:rPr>
              <a:t>STRATEŠKI PROJEKT 12. </a:t>
            </a:r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100" b="1" dirty="0">
                <a:solidFill>
                  <a:srgbClr val="FFFFFF"/>
                </a:solidFill>
              </a:rPr>
              <a:t> Jačanje kapaciteta KBC Split kroz implementaciju projekata Centra za akutnu medicinu, Centra za specijalističko-konzilijarnu zdravstvenu zaštitu I Istraživačkog medicinskog centra Split (IMCS)</a:t>
            </a:r>
            <a:br>
              <a:rPr lang="pl-PL" sz="3100" b="1" dirty="0">
                <a:solidFill>
                  <a:srgbClr val="FFFFFF"/>
                </a:solidFill>
              </a:rPr>
            </a:br>
            <a:endParaRPr lang="hr-HR" sz="3700" b="1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2480956"/>
            <a:ext cx="2112264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43B7DA58-7173-4260-87B9-03ACFAE7AA4E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AEC120C7-6EF0-46F2-B12B-348F120C53B0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A6918407-5B06-43FB-BC5E-545784B1CC78}"/>
              </a:ext>
            </a:extLst>
          </p:cNvPr>
          <p:cNvSpPr txBox="1"/>
          <p:nvPr/>
        </p:nvSpPr>
        <p:spPr>
          <a:xfrm>
            <a:off x="2174636" y="4655534"/>
            <a:ext cx="5942972" cy="76944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1" i="0" u="sng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Svrha projekta </a:t>
            </a:r>
            <a:r>
              <a:rPr kumimoji="0" lang="hr-HR" sz="1100" i="0" strike="noStrike" kern="1200" cap="none" spc="0" normalizeH="0" baseline="0" noProof="0" dirty="0">
                <a:ln w="0"/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je poboljšavanje sustava zdravstva na području Splitsko – dalmatinske županije te stvaranje uvjeta za pružanje visoko kvalitetnih zdravstvenih usluga kroz jačanje kapaciteta Kliničko – bolničkog centra Split u područjima akutne medicine, specijalističko-konzilijarne zdravstvene zaštite te znanstvenih istraživanja u medicini. </a:t>
            </a:r>
          </a:p>
        </p:txBody>
      </p:sp>
      <p:graphicFrame>
        <p:nvGraphicFramePr>
          <p:cNvPr id="9" name="Tablica 8">
            <a:extLst>
              <a:ext uri="{FF2B5EF4-FFF2-40B4-BE49-F238E27FC236}">
                <a16:creationId xmlns:a16="http://schemas.microsoft.com/office/drawing/2014/main" id="{2A8DF98C-2235-4A56-852C-5ADA94BAC4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229722"/>
              </p:ext>
            </p:extLst>
          </p:nvPr>
        </p:nvGraphicFramePr>
        <p:xfrm>
          <a:off x="2174636" y="5628795"/>
          <a:ext cx="5942972" cy="318897"/>
        </p:xfrm>
        <a:graphic>
          <a:graphicData uri="http://schemas.openxmlformats.org/drawingml/2006/table">
            <a:tbl>
              <a:tblPr firstRow="1" firstCol="1" bandRow="1"/>
              <a:tblGrid>
                <a:gridCol w="1248357">
                  <a:extLst>
                    <a:ext uri="{9D8B030D-6E8A-4147-A177-3AD203B41FA5}">
                      <a16:colId xmlns:a16="http://schemas.microsoft.com/office/drawing/2014/main" val="4218581068"/>
                    </a:ext>
                  </a:extLst>
                </a:gridCol>
                <a:gridCol w="4694615">
                  <a:extLst>
                    <a:ext uri="{9D8B030D-6E8A-4147-A177-3AD203B41FA5}">
                      <a16:colId xmlns:a16="http://schemas.microsoft.com/office/drawing/2014/main" val="40832662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Procijenjena vrijednost projekta 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ZATRAŽENA PROCJENA!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973522"/>
                  </a:ext>
                </a:extLst>
              </a:tr>
            </a:tbl>
          </a:graphicData>
        </a:graphic>
      </p:graphicFrame>
      <p:graphicFrame>
        <p:nvGraphicFramePr>
          <p:cNvPr id="6" name="Tablica 5">
            <a:extLst>
              <a:ext uri="{FF2B5EF4-FFF2-40B4-BE49-F238E27FC236}">
                <a16:creationId xmlns:a16="http://schemas.microsoft.com/office/drawing/2014/main" id="{8A526A5B-9670-4D4E-B174-9E35714A55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298831"/>
              </p:ext>
            </p:extLst>
          </p:nvPr>
        </p:nvGraphicFramePr>
        <p:xfrm>
          <a:off x="2197182" y="2568546"/>
          <a:ext cx="5897880" cy="1933576"/>
        </p:xfrm>
        <a:graphic>
          <a:graphicData uri="http://schemas.openxmlformats.org/drawingml/2006/table">
            <a:tbl>
              <a:tblPr firstRow="1" firstCol="1" bandRow="1"/>
              <a:tblGrid>
                <a:gridCol w="1238885">
                  <a:extLst>
                    <a:ext uri="{9D8B030D-6E8A-4147-A177-3AD203B41FA5}">
                      <a16:colId xmlns:a16="http://schemas.microsoft.com/office/drawing/2014/main" val="3974723943"/>
                    </a:ext>
                  </a:extLst>
                </a:gridCol>
                <a:gridCol w="4658995">
                  <a:extLst>
                    <a:ext uri="{9D8B030D-6E8A-4147-A177-3AD203B41FA5}">
                      <a16:colId xmlns:a16="http://schemas.microsoft.com/office/drawing/2014/main" val="42922218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Posebni cilj 4.1.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 4.1. Povećana i uravnotežena kvaliteta života stanovništva Splitsko-dalmatinske županije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398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Mjera 1:  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 4.1. M1: Poboljšan i teritorijalno uravnotežen sustav zdravstva na području Splitsko – dalmatinske županije i stvaranje uvjeta za pružanje visoko kvalitetnih zdravstvenih usluga.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4542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projekta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Jačanje kapaciteta KBC Split kroz implementaciju projekata Centra za akutnu medicinu, Centra za specijalističko-konzilijarnu zdravstvenu zaštitu I Istraživačkog medicinskog centra Split (IMCS)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2481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nositelja provedbe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Kliničko bolnički centar Split 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8089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Lokacija projekta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Grad Split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7710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0504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D262AE9-A3AE-4001-81CC-3716AD0BF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hr-HR" sz="3600" dirty="0">
                <a:solidFill>
                  <a:srgbClr val="FFFFFF"/>
                </a:solidFill>
              </a:rPr>
              <a:t>Odabrani pokazatelji za </a:t>
            </a:r>
            <a:r>
              <a:rPr lang="hr-HR" sz="3600" b="1" dirty="0">
                <a:solidFill>
                  <a:srgbClr val="FFFFFF"/>
                </a:solidFill>
              </a:rPr>
              <a:t>Prioritet 1. </a:t>
            </a:r>
            <a:r>
              <a:rPr lang="hr-HR" sz="3600" b="1" i="1" dirty="0">
                <a:solidFill>
                  <a:srgbClr val="FFFFFF"/>
                </a:solidFill>
              </a:rPr>
              <a:t>Konkurentno i otporno gospodarstvo  </a:t>
            </a:r>
            <a:endParaRPr lang="en-US" sz="3600" b="1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ica 4">
            <a:extLst>
              <a:ext uri="{FF2B5EF4-FFF2-40B4-BE49-F238E27FC236}">
                <a16:creationId xmlns:a16="http://schemas.microsoft.com/office/drawing/2014/main" id="{FF42A55F-C64A-4125-9B5E-DECB0F3254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409106"/>
              </p:ext>
            </p:extLst>
          </p:nvPr>
        </p:nvGraphicFramePr>
        <p:xfrm>
          <a:off x="4866176" y="643466"/>
          <a:ext cx="6602981" cy="5714193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4758228">
                  <a:extLst>
                    <a:ext uri="{9D8B030D-6E8A-4147-A177-3AD203B41FA5}">
                      <a16:colId xmlns:a16="http://schemas.microsoft.com/office/drawing/2014/main" val="1456318239"/>
                    </a:ext>
                  </a:extLst>
                </a:gridCol>
                <a:gridCol w="1163448">
                  <a:extLst>
                    <a:ext uri="{9D8B030D-6E8A-4147-A177-3AD203B41FA5}">
                      <a16:colId xmlns:a16="http://schemas.microsoft.com/office/drawing/2014/main" val="478394510"/>
                    </a:ext>
                  </a:extLst>
                </a:gridCol>
                <a:gridCol w="681305">
                  <a:extLst>
                    <a:ext uri="{9D8B030D-6E8A-4147-A177-3AD203B41FA5}">
                      <a16:colId xmlns:a16="http://schemas.microsoft.com/office/drawing/2014/main" val="1712836667"/>
                    </a:ext>
                  </a:extLst>
                </a:gridCol>
              </a:tblGrid>
              <a:tr h="2053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</a:rPr>
                        <a:t>Pokazatelji ishoda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</a:rPr>
                        <a:t>Izvor podataka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</a:rPr>
                        <a:t>Godina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extLst>
                  <a:ext uri="{0D108BD9-81ED-4DB2-BD59-A6C34878D82A}">
                    <a16:rowId xmlns:a16="http://schemas.microsoft.com/office/drawing/2014/main" val="1275848660"/>
                  </a:ext>
                </a:extLst>
              </a:tr>
              <a:tr h="205397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u="sng" dirty="0">
                          <a:effectLst/>
                          <a:highlight>
                            <a:srgbClr val="808080"/>
                          </a:highlight>
                        </a:rPr>
                        <a:t>PC 1.1.  Stvaranje konkurentnog, održivog i </a:t>
                      </a:r>
                      <a:r>
                        <a:rPr lang="hr-HR" sz="1100" b="1" u="sng" dirty="0" err="1">
                          <a:effectLst/>
                          <a:highlight>
                            <a:srgbClr val="808080"/>
                          </a:highlight>
                        </a:rPr>
                        <a:t>uključivog</a:t>
                      </a:r>
                      <a:r>
                        <a:rPr lang="hr-HR" sz="1100" b="1" u="sng" dirty="0">
                          <a:effectLst/>
                          <a:highlight>
                            <a:srgbClr val="808080"/>
                          </a:highlight>
                        </a:rPr>
                        <a:t> gospodarstva temeljenog na znanju</a:t>
                      </a:r>
                      <a:endParaRPr lang="hr-HR" sz="1100" dirty="0">
                        <a:effectLst/>
                        <a:highlight>
                          <a:srgbClr val="80808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997121"/>
                  </a:ext>
                </a:extLst>
              </a:tr>
              <a:tr h="205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</a:rPr>
                        <a:t>OI.02.4.01 Saldo robne razmjene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</a:rPr>
                        <a:t>DZS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</a:rPr>
                        <a:t>2020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extLst>
                  <a:ext uri="{0D108BD9-81ED-4DB2-BD59-A6C34878D82A}">
                    <a16:rowId xmlns:a16="http://schemas.microsoft.com/office/drawing/2014/main" val="2169124281"/>
                  </a:ext>
                </a:extLst>
              </a:tr>
              <a:tr h="205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</a:rPr>
                        <a:t>OI.02.4.04 Srednja i mala poduzeća, % ukupnog broja poduzeća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FINA/HGK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</a:rPr>
                        <a:t>2020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extLst>
                  <a:ext uri="{0D108BD9-81ED-4DB2-BD59-A6C34878D82A}">
                    <a16:rowId xmlns:a16="http://schemas.microsoft.com/office/drawing/2014/main" val="2866070555"/>
                  </a:ext>
                </a:extLst>
              </a:tr>
              <a:tr h="205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</a:rPr>
                        <a:t>OI.02.1.11 Izvoz dobara i usluga (u % BDP-a)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</a:rPr>
                        <a:t>FINA/HGK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</a:rPr>
                        <a:t>2020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extLst>
                  <a:ext uri="{0D108BD9-81ED-4DB2-BD59-A6C34878D82A}">
                    <a16:rowId xmlns:a16="http://schemas.microsoft.com/office/drawing/2014/main" val="1019979571"/>
                  </a:ext>
                </a:extLst>
              </a:tr>
              <a:tr h="205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extLst>
                  <a:ext uri="{0D108BD9-81ED-4DB2-BD59-A6C34878D82A}">
                    <a16:rowId xmlns:a16="http://schemas.microsoft.com/office/drawing/2014/main" val="401231153"/>
                  </a:ext>
                </a:extLst>
              </a:tr>
              <a:tr h="205397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u="sng" dirty="0">
                          <a:effectLst/>
                          <a:highlight>
                            <a:srgbClr val="808080"/>
                          </a:highlight>
                        </a:rPr>
                        <a:t>PC 1.2. Jačanje malog i srednjeg poduzetništva i poduzetničkog okruženja</a:t>
                      </a:r>
                      <a:endParaRPr lang="hr-HR" sz="1100" dirty="0">
                        <a:effectLst/>
                        <a:highlight>
                          <a:srgbClr val="80808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087958"/>
                  </a:ext>
                </a:extLst>
              </a:tr>
              <a:tr h="380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</a:rPr>
                        <a:t>OI.02.1.07 Udio profita malih i srednjih poduzeća u ukupnom profitu svih poduzeća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</a:rPr>
                        <a:t>FINA/HGK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</a:rPr>
                        <a:t>2020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extLst>
                  <a:ext uri="{0D108BD9-81ED-4DB2-BD59-A6C34878D82A}">
                    <a16:rowId xmlns:a16="http://schemas.microsoft.com/office/drawing/2014/main" val="4270778812"/>
                  </a:ext>
                </a:extLst>
              </a:tr>
              <a:tr h="205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</a:rPr>
                        <a:t>OI.02.4.06 Broj novih malih i srednjih poduzeća po godini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solidFill>
                            <a:schemeClr val="tx1"/>
                          </a:solidFill>
                          <a:effectLst/>
                        </a:rPr>
                        <a:t>FINA</a:t>
                      </a:r>
                      <a:endParaRPr lang="hr-H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</a:rPr>
                        <a:t>2020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b"/>
                </a:tc>
                <a:extLst>
                  <a:ext uri="{0D108BD9-81ED-4DB2-BD59-A6C34878D82A}">
                    <a16:rowId xmlns:a16="http://schemas.microsoft.com/office/drawing/2014/main" val="2488710746"/>
                  </a:ext>
                </a:extLst>
              </a:tr>
              <a:tr h="205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b"/>
                </a:tc>
                <a:extLst>
                  <a:ext uri="{0D108BD9-81ED-4DB2-BD59-A6C34878D82A}">
                    <a16:rowId xmlns:a16="http://schemas.microsoft.com/office/drawing/2014/main" val="3466452048"/>
                  </a:ext>
                </a:extLst>
              </a:tr>
              <a:tr h="38040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u="sng" dirty="0">
                          <a:effectLst/>
                          <a:highlight>
                            <a:srgbClr val="808080"/>
                          </a:highlight>
                        </a:rPr>
                        <a:t>PC 1.3. Razvoj teritorijalno ravnomjerno raspoređenog, cjelogodišnjeg, diversificiranog, održivog i inovativnog turizma</a:t>
                      </a:r>
                      <a:endParaRPr lang="hr-HR" sz="1100" dirty="0">
                        <a:effectLst/>
                        <a:highlight>
                          <a:srgbClr val="80808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415036"/>
                  </a:ext>
                </a:extLst>
              </a:tr>
              <a:tr h="380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</a:rPr>
                        <a:t>OI.02.8.50 Indeks turističke razvijenosti JLS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</a:rPr>
                        <a:t>Institut za turizam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</a:rPr>
                        <a:t>2020 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extLst>
                  <a:ext uri="{0D108BD9-81ED-4DB2-BD59-A6C34878D82A}">
                    <a16:rowId xmlns:a16="http://schemas.microsoft.com/office/drawing/2014/main" val="413352342"/>
                  </a:ext>
                </a:extLst>
              </a:tr>
              <a:tr h="380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</a:rPr>
                        <a:t>OI.02.8.03 Neto stopa popunjenosti kreveta i spavaćih soba u hotelima i sličnom smještaju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</a:rPr>
                        <a:t>DZS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</a:rPr>
                        <a:t>2019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extLst>
                  <a:ext uri="{0D108BD9-81ED-4DB2-BD59-A6C34878D82A}">
                    <a16:rowId xmlns:a16="http://schemas.microsoft.com/office/drawing/2014/main" val="2558246692"/>
                  </a:ext>
                </a:extLst>
              </a:tr>
              <a:tr h="205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</a:rPr>
                        <a:t>OI.02.8.25 Prosječna potrošnja turista po danu, u eurima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HTZ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</a:rPr>
                        <a:t>2019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b"/>
                </a:tc>
                <a:extLst>
                  <a:ext uri="{0D108BD9-81ED-4DB2-BD59-A6C34878D82A}">
                    <a16:rowId xmlns:a16="http://schemas.microsoft.com/office/drawing/2014/main" val="555763669"/>
                  </a:ext>
                </a:extLst>
              </a:tr>
              <a:tr h="205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b"/>
                </a:tc>
                <a:extLst>
                  <a:ext uri="{0D108BD9-81ED-4DB2-BD59-A6C34878D82A}">
                    <a16:rowId xmlns:a16="http://schemas.microsoft.com/office/drawing/2014/main" val="2907284807"/>
                  </a:ext>
                </a:extLst>
              </a:tr>
              <a:tr h="205397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u="sng" dirty="0">
                          <a:effectLst/>
                          <a:highlight>
                            <a:srgbClr val="808080"/>
                          </a:highlight>
                        </a:rPr>
                        <a:t>PC 1.4. Razvoj održive i pametne poljoprivrede Splitsko – dalmatinske županije</a:t>
                      </a:r>
                      <a:endParaRPr lang="hr-HR" sz="1100" dirty="0">
                        <a:effectLst/>
                        <a:highlight>
                          <a:srgbClr val="80808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199847"/>
                  </a:ext>
                </a:extLst>
              </a:tr>
              <a:tr h="205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</a:rPr>
                        <a:t>OI.02.12.01 Postotak obradivog zemljišta opremljenog za navodnjavanje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Ministarstvo poljoprivrede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</a:rPr>
                        <a:t>2020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b"/>
                </a:tc>
                <a:extLst>
                  <a:ext uri="{0D108BD9-81ED-4DB2-BD59-A6C34878D82A}">
                    <a16:rowId xmlns:a16="http://schemas.microsoft.com/office/drawing/2014/main" val="3620907243"/>
                  </a:ext>
                </a:extLst>
              </a:tr>
              <a:tr h="205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</a:rPr>
                        <a:t>OI.02.12.10 Područje pod ekološkom poljoprivredom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DZS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</a:rPr>
                        <a:t>2020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b"/>
                </a:tc>
                <a:extLst>
                  <a:ext uri="{0D108BD9-81ED-4DB2-BD59-A6C34878D82A}">
                    <a16:rowId xmlns:a16="http://schemas.microsoft.com/office/drawing/2014/main" val="719098626"/>
                  </a:ext>
                </a:extLst>
              </a:tr>
              <a:tr h="205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b"/>
                </a:tc>
                <a:extLst>
                  <a:ext uri="{0D108BD9-81ED-4DB2-BD59-A6C34878D82A}">
                    <a16:rowId xmlns:a16="http://schemas.microsoft.com/office/drawing/2014/main" val="3527955131"/>
                  </a:ext>
                </a:extLst>
              </a:tr>
              <a:tr h="205397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u="sng" dirty="0">
                          <a:effectLst/>
                          <a:highlight>
                            <a:srgbClr val="808080"/>
                          </a:highlight>
                        </a:rPr>
                        <a:t>PC 1.5. Razvoj sektora ribarstva i akvakulture</a:t>
                      </a:r>
                      <a:endParaRPr lang="hr-HR" sz="1100" dirty="0">
                        <a:effectLst/>
                        <a:highlight>
                          <a:srgbClr val="80808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4059014"/>
                  </a:ext>
                </a:extLst>
              </a:tr>
              <a:tr h="380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</a:rPr>
                        <a:t>OI.02.12.81 Udio zaposlenih u djelatnosti ribarstva u ukupnom broju osiguranika Hrvatskog zavoda za mirovinsko osiguranje, po županiji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</a:rPr>
                        <a:t>FINA/ HGK</a:t>
                      </a: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</a:rPr>
                        <a:t>2020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extLst>
                  <a:ext uri="{0D108BD9-81ED-4DB2-BD59-A6C34878D82A}">
                    <a16:rowId xmlns:a16="http://schemas.microsoft.com/office/drawing/2014/main" val="115950773"/>
                  </a:ext>
                </a:extLst>
              </a:tr>
              <a:tr h="380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</a:rPr>
                        <a:t>OI.02.12.80 Udio prihoda sektora ribarstva i akvakulture u BDP-u županije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</a:rPr>
                        <a:t>FINA/ HGK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</a:rPr>
                        <a:t>2020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63" marR="54263" marT="0" marB="0" anchor="ctr"/>
                </a:tc>
                <a:extLst>
                  <a:ext uri="{0D108BD9-81ED-4DB2-BD59-A6C34878D82A}">
                    <a16:rowId xmlns:a16="http://schemas.microsoft.com/office/drawing/2014/main" val="1307973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0707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id="{74B78837-2D87-49DF-8D28-BC13A3E23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047401"/>
              </p:ext>
            </p:extLst>
          </p:nvPr>
        </p:nvGraphicFramePr>
        <p:xfrm>
          <a:off x="643467" y="848781"/>
          <a:ext cx="10905068" cy="5160444"/>
        </p:xfrm>
        <a:graphic>
          <a:graphicData uri="http://schemas.openxmlformats.org/drawingml/2006/table">
            <a:tbl>
              <a:tblPr/>
              <a:tblGrid>
                <a:gridCol w="4504526">
                  <a:extLst>
                    <a:ext uri="{9D8B030D-6E8A-4147-A177-3AD203B41FA5}">
                      <a16:colId xmlns:a16="http://schemas.microsoft.com/office/drawing/2014/main" val="4282296076"/>
                    </a:ext>
                  </a:extLst>
                </a:gridCol>
                <a:gridCol w="4703947">
                  <a:extLst>
                    <a:ext uri="{9D8B030D-6E8A-4147-A177-3AD203B41FA5}">
                      <a16:colId xmlns:a16="http://schemas.microsoft.com/office/drawing/2014/main" val="1530186248"/>
                    </a:ext>
                  </a:extLst>
                </a:gridCol>
                <a:gridCol w="1280580">
                  <a:extLst>
                    <a:ext uri="{9D8B030D-6E8A-4147-A177-3AD203B41FA5}">
                      <a16:colId xmlns:a16="http://schemas.microsoft.com/office/drawing/2014/main" val="226814254"/>
                    </a:ext>
                  </a:extLst>
                </a:gridCol>
                <a:gridCol w="416015">
                  <a:extLst>
                    <a:ext uri="{9D8B030D-6E8A-4147-A177-3AD203B41FA5}">
                      <a16:colId xmlns:a16="http://schemas.microsoft.com/office/drawing/2014/main" val="1414291912"/>
                    </a:ext>
                  </a:extLst>
                </a:gridCol>
              </a:tblGrid>
              <a:tr h="49651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Stvaranje konkurentnog, održivog i uključivog gospodarstva temeljenog na znanju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effectLst/>
                          <a:latin typeface="Arial" panose="020B0604020202020204" pitchFamily="34" charset="0"/>
                        </a:rPr>
                        <a:t>OI.02.4.01 Saldo robne razmjene; HRK 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2.366.070,00 (2020.)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0408762"/>
                  </a:ext>
                </a:extLst>
              </a:tr>
              <a:tr h="49651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OI.02.4.04 Srednja i mala poduzeća, % ukupnog broja poduzeća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99,85% (2020.)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</a:p>
                    <a:p>
                      <a:pPr algn="ctr" fontAlgn="ctr"/>
                      <a:endParaRPr lang="hr-HR" sz="13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0811874"/>
                  </a:ext>
                </a:extLst>
              </a:tr>
              <a:tr h="29709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OI.02.1.11 Izvoz dobara i usluga (u % BDP-a) 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13,33% (2020.)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266517"/>
                  </a:ext>
                </a:extLst>
              </a:tr>
              <a:tr h="4965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 dirty="0">
                          <a:effectLst/>
                          <a:latin typeface="Arial" panose="020B0604020202020204" pitchFamily="34" charset="0"/>
                        </a:rPr>
                        <a:t>Jačanje malog i srednjeg poduzetništva I poduzetničkog okruženja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OI.02.1.07 Udio prihoda malih i srednjih poduzeća u ukupnom prihodu svih poduzeća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 dirty="0">
                          <a:effectLst/>
                          <a:latin typeface="Arial" panose="020B0604020202020204" pitchFamily="34" charset="0"/>
                        </a:rPr>
                        <a:t>10,55% (2020.)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  <a:endParaRPr lang="hr-HR" sz="13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903685"/>
                  </a:ext>
                </a:extLst>
              </a:tr>
              <a:tr h="29709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OI.02.4.06 Broj novih malih i srednjih poduzeća po godini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1.120 (2020.)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  <a:endParaRPr lang="hr-HR" sz="13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227362"/>
                  </a:ext>
                </a:extLst>
              </a:tr>
              <a:tr h="29709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Razvoj teritorijalno ravnomjerno raspoređenog, cjelogodišnjeg, diversificiranog, održivog i inovativnog turizma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OI.02.8.50 Indeks turističke razvijenosti JLS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20,56 (2020.)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  <a:endParaRPr lang="hr-HR" sz="13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3784351"/>
                  </a:ext>
                </a:extLst>
              </a:tr>
              <a:tr h="49651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OI.02.8.03 Neto stopa popunjenosti kreveta i spavaćih soba u hotelima i sličnom smještaju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20,69% (2019.)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  <a:endParaRPr lang="hr-HR" sz="13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6591582"/>
                  </a:ext>
                </a:extLst>
              </a:tr>
              <a:tr h="29709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OI.02.8.25 Prosječna potrošnja turista po danu, u eurima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106,06 (2019.)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  <a:endParaRPr lang="hr-HR" sz="13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568971"/>
                  </a:ext>
                </a:extLst>
              </a:tr>
              <a:tr h="4965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 dirty="0">
                          <a:effectLst/>
                          <a:latin typeface="Arial" panose="020B0604020202020204" pitchFamily="34" charset="0"/>
                        </a:rPr>
                        <a:t>Razvoj održive i pametne poljoprivrede Splitsko – dalmatinske županije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0" i="0" u="none" strike="noStrike" dirty="0">
                          <a:effectLst/>
                          <a:latin typeface="Arial" panose="020B0604020202020204" pitchFamily="34" charset="0"/>
                        </a:rPr>
                        <a:t>OI.02.12.01 Postotak obradivog zemljišta opremljenog za navodnjavanje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2,50% (2020.)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  <a:endParaRPr lang="hr-HR" sz="13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5721728"/>
                  </a:ext>
                </a:extLst>
              </a:tr>
              <a:tr h="29709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OI.02.12.10 Područje pod ekološkom poljoprivredom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 dirty="0">
                          <a:effectLst/>
                          <a:latin typeface="Arial" panose="020B0604020202020204" pitchFamily="34" charset="0"/>
                        </a:rPr>
                        <a:t>1.355ha (2020.)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4654817"/>
                  </a:ext>
                </a:extLst>
              </a:tr>
              <a:tr h="6959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Razvoj sektora ribarstva i akvakulture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OI.02.12.81 Udio zaposlenih u djelatnosti ribarstva u ukupnom broju osiguranika Hrvatskog zavoda za mirovinsko osiguranje, po županiji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0,55% (2020.)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3209603"/>
                  </a:ext>
                </a:extLst>
              </a:tr>
              <a:tr h="49651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300" b="0" i="0" u="none" strike="noStrike" dirty="0">
                          <a:effectLst/>
                          <a:latin typeface="Arial" panose="020B0604020202020204" pitchFamily="34" charset="0"/>
                        </a:rPr>
                        <a:t>OI.02.12.80 Udio prihoda sektora ribarstva i akvakulture u BDP-u županije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effectLst/>
                          <a:latin typeface="Arial" panose="020B0604020202020204" pitchFamily="34" charset="0"/>
                        </a:rPr>
                        <a:t>0,46% (2020.)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</a:p>
                  </a:txBody>
                  <a:tcPr marL="8588" marR="8588" marT="8588" marB="412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1639786"/>
                  </a:ext>
                </a:extLst>
              </a:tr>
            </a:tbl>
          </a:graphicData>
        </a:graphic>
      </p:graphicFrame>
      <p:sp>
        <p:nvSpPr>
          <p:cNvPr id="5" name="TekstniOkvir 4">
            <a:extLst>
              <a:ext uri="{FF2B5EF4-FFF2-40B4-BE49-F238E27FC236}">
                <a16:creationId xmlns:a16="http://schemas.microsoft.com/office/drawing/2014/main" id="{D9C4E0C8-F48C-45FF-9D8E-74EC2A74A6DE}"/>
              </a:ext>
            </a:extLst>
          </p:cNvPr>
          <p:cNvSpPr txBox="1"/>
          <p:nvPr/>
        </p:nvSpPr>
        <p:spPr>
          <a:xfrm>
            <a:off x="8833282" y="270166"/>
            <a:ext cx="376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highlight>
                  <a:srgbClr val="00FFFF"/>
                </a:highlight>
              </a:rPr>
              <a:t>PROJEKCIJA ZA 2027. GODINU</a:t>
            </a:r>
          </a:p>
        </p:txBody>
      </p:sp>
      <p:sp>
        <p:nvSpPr>
          <p:cNvPr id="6" name="Strelica: desno 5">
            <a:extLst>
              <a:ext uri="{FF2B5EF4-FFF2-40B4-BE49-F238E27FC236}">
                <a16:creationId xmlns:a16="http://schemas.microsoft.com/office/drawing/2014/main" id="{060C2ABA-7490-43F9-9932-3DDA5EBCBEFE}"/>
              </a:ext>
            </a:extLst>
          </p:cNvPr>
          <p:cNvSpPr/>
          <p:nvPr/>
        </p:nvSpPr>
        <p:spPr>
          <a:xfrm rot="2189015">
            <a:off x="10955085" y="574632"/>
            <a:ext cx="523421" cy="408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4360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D262AE9-A3AE-4001-81CC-3716AD0BF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3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Odabrani pokazatelji za </a:t>
            </a:r>
            <a:r>
              <a:rPr lang="en-US" sz="23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Prioritet 2. </a:t>
            </a:r>
            <a:r>
              <a:rPr lang="en-US" sz="2300" b="1" i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Obrazovanje kao temeljni stup razvoja te usklađeno i perspektivno tržište rada</a:t>
            </a:r>
          </a:p>
        </p:txBody>
      </p:sp>
      <p:graphicFrame>
        <p:nvGraphicFramePr>
          <p:cNvPr id="6" name="Tablica 5">
            <a:extLst>
              <a:ext uri="{FF2B5EF4-FFF2-40B4-BE49-F238E27FC236}">
                <a16:creationId xmlns:a16="http://schemas.microsoft.com/office/drawing/2014/main" id="{C38C5100-BBC5-475A-A921-7A4505221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704773"/>
              </p:ext>
            </p:extLst>
          </p:nvPr>
        </p:nvGraphicFramePr>
        <p:xfrm>
          <a:off x="4777316" y="692913"/>
          <a:ext cx="6780702" cy="5642796"/>
        </p:xfrm>
        <a:graphic>
          <a:graphicData uri="http://schemas.openxmlformats.org/drawingml/2006/table">
            <a:tbl>
              <a:tblPr firstRow="1" firstCol="1" bandRow="1"/>
              <a:tblGrid>
                <a:gridCol w="4269558">
                  <a:extLst>
                    <a:ext uri="{9D8B030D-6E8A-4147-A177-3AD203B41FA5}">
                      <a16:colId xmlns:a16="http://schemas.microsoft.com/office/drawing/2014/main" val="1666179082"/>
                    </a:ext>
                  </a:extLst>
                </a:gridCol>
                <a:gridCol w="1536246">
                  <a:extLst>
                    <a:ext uri="{9D8B030D-6E8A-4147-A177-3AD203B41FA5}">
                      <a16:colId xmlns:a16="http://schemas.microsoft.com/office/drawing/2014/main" val="95726178"/>
                    </a:ext>
                  </a:extLst>
                </a:gridCol>
                <a:gridCol w="974898">
                  <a:extLst>
                    <a:ext uri="{9D8B030D-6E8A-4147-A177-3AD203B41FA5}">
                      <a16:colId xmlns:a16="http://schemas.microsoft.com/office/drawing/2014/main" val="2646548356"/>
                    </a:ext>
                  </a:extLst>
                </a:gridCol>
              </a:tblGrid>
              <a:tr h="3103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Pokazatelji ishoda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Izvor podataka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Godina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839727"/>
                  </a:ext>
                </a:extLst>
              </a:tr>
              <a:tr h="310376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b="1" u="sng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PC 2.1. Stvaranje uvjeta za razvoj tržišta rada i povećanje </a:t>
                      </a:r>
                      <a:r>
                        <a:rPr lang="hr-HR" sz="1600" b="1" u="sng" dirty="0" err="1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zapošljivosti</a:t>
                      </a:r>
                      <a:endParaRPr lang="hr-HR" sz="1600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373894"/>
                  </a:ext>
                </a:extLst>
              </a:tr>
              <a:tr h="3103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OI.02.2.34 Izdaci za obrazovanje u % BDP-a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DZS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9023674"/>
                  </a:ext>
                </a:extLst>
              </a:tr>
              <a:tr h="13809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OI.02.2.56 Broj učenika koji se obrazuju za deficitarna zanimanja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Upravni odjel za prosvjetu, kulturu, tehničku kulturu i sport SDŽ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107592"/>
                  </a:ext>
                </a:extLst>
              </a:tr>
              <a:tr h="845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OI.02.1.31 Udio zaposlenih u mikro, malim i srednjim poduzećima u ukupnom broju zaposlenih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FINA/HGK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850003"/>
                  </a:ext>
                </a:extLst>
              </a:tr>
              <a:tr h="3103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5566560"/>
                  </a:ext>
                </a:extLst>
              </a:tr>
              <a:tr h="310376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b="1" u="sng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PC 2.2. Stvaranje suvremenog obrazovnog sustava</a:t>
                      </a:r>
                      <a:endParaRPr lang="hr-HR" sz="1600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640858"/>
                  </a:ext>
                </a:extLst>
              </a:tr>
              <a:tr h="845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OI.02.2.60  Broj dječjih vrtića i drugih pravnih osoba koje ostvaruju programe predškolskog odgoja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DZS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269729"/>
                  </a:ext>
                </a:extLst>
              </a:tr>
              <a:tr h="845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OI.02.2.64 Bruto investicije u materijalnu i nematerijalnu imovinu u području "Obrazovanje" (prema NKD-u 2007.)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Proračun SDŽ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322" marR="102322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2038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66731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D9C4E0C8-F48C-45FF-9D8E-74EC2A74A6DE}"/>
              </a:ext>
            </a:extLst>
          </p:cNvPr>
          <p:cNvSpPr txBox="1"/>
          <p:nvPr/>
        </p:nvSpPr>
        <p:spPr>
          <a:xfrm>
            <a:off x="6629029" y="1094584"/>
            <a:ext cx="376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highlight>
                  <a:srgbClr val="00FFFF"/>
                </a:highlight>
              </a:rPr>
              <a:t>PROJEKCIJA ZA 2027. GODINU</a:t>
            </a:r>
          </a:p>
        </p:txBody>
      </p:sp>
      <p:sp>
        <p:nvSpPr>
          <p:cNvPr id="6" name="Strelica: desno 5">
            <a:extLst>
              <a:ext uri="{FF2B5EF4-FFF2-40B4-BE49-F238E27FC236}">
                <a16:creationId xmlns:a16="http://schemas.microsoft.com/office/drawing/2014/main" id="{060C2ABA-7490-43F9-9932-3DDA5EBCBEFE}"/>
              </a:ext>
            </a:extLst>
          </p:cNvPr>
          <p:cNvSpPr/>
          <p:nvPr/>
        </p:nvSpPr>
        <p:spPr>
          <a:xfrm rot="2189015">
            <a:off x="9268327" y="1525958"/>
            <a:ext cx="523421" cy="408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12264567-AFBB-436C-8702-87DB0C455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607363"/>
              </p:ext>
            </p:extLst>
          </p:nvPr>
        </p:nvGraphicFramePr>
        <p:xfrm>
          <a:off x="1644650" y="1943976"/>
          <a:ext cx="8902700" cy="2623185"/>
        </p:xfrm>
        <a:graphic>
          <a:graphicData uri="http://schemas.openxmlformats.org/drawingml/2006/table">
            <a:tbl>
              <a:tblPr/>
              <a:tblGrid>
                <a:gridCol w="2916839">
                  <a:extLst>
                    <a:ext uri="{9D8B030D-6E8A-4147-A177-3AD203B41FA5}">
                      <a16:colId xmlns:a16="http://schemas.microsoft.com/office/drawing/2014/main" val="121395004"/>
                    </a:ext>
                  </a:extLst>
                </a:gridCol>
                <a:gridCol w="2384199">
                  <a:extLst>
                    <a:ext uri="{9D8B030D-6E8A-4147-A177-3AD203B41FA5}">
                      <a16:colId xmlns:a16="http://schemas.microsoft.com/office/drawing/2014/main" val="2231082395"/>
                    </a:ext>
                  </a:extLst>
                </a:gridCol>
                <a:gridCol w="1800831">
                  <a:extLst>
                    <a:ext uri="{9D8B030D-6E8A-4147-A177-3AD203B41FA5}">
                      <a16:colId xmlns:a16="http://schemas.microsoft.com/office/drawing/2014/main" val="334166521"/>
                    </a:ext>
                  </a:extLst>
                </a:gridCol>
                <a:gridCol w="1800831">
                  <a:extLst>
                    <a:ext uri="{9D8B030D-6E8A-4147-A177-3AD203B41FA5}">
                      <a16:colId xmlns:a16="http://schemas.microsoft.com/office/drawing/2014/main" val="1853629349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 dirty="0">
                          <a:effectLst/>
                          <a:latin typeface="Arial" panose="020B0604020202020204" pitchFamily="34" charset="0"/>
                        </a:rPr>
                        <a:t>Stvaranje uvjeta za razvoj tržišta rada i povećanje </a:t>
                      </a:r>
                      <a:r>
                        <a:rPr lang="hr-HR" sz="1100" b="0" i="0" u="none" strike="noStrike" dirty="0" err="1">
                          <a:effectLst/>
                          <a:latin typeface="Arial" panose="020B0604020202020204" pitchFamily="34" charset="0"/>
                        </a:rPr>
                        <a:t>zapošljivosti</a:t>
                      </a:r>
                      <a:endParaRPr lang="hr-HR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effectLst/>
                          <a:latin typeface="Arial" panose="020B0604020202020204" pitchFamily="34" charset="0"/>
                        </a:rPr>
                        <a:t>OI.02.2.34 Izdaci za obrazovanje u % BDP-a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effectLst/>
                          <a:latin typeface="Arial" panose="020B0604020202020204" pitchFamily="34" charset="0"/>
                        </a:rPr>
                        <a:t>2,31% (2020.)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722093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effectLst/>
                          <a:latin typeface="Arial" panose="020B0604020202020204" pitchFamily="34" charset="0"/>
                        </a:rPr>
                        <a:t>OI.02.2.56 Broj učenika koji se obrazuju za deficitarna zanimanja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effectLst/>
                          <a:latin typeface="Arial" panose="020B0604020202020204" pitchFamily="34" charset="0"/>
                        </a:rPr>
                        <a:t>2.817 (2021.)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  <a:endParaRPr lang="hr-HR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1763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effectLst/>
                          <a:latin typeface="Arial" panose="020B0604020202020204" pitchFamily="34" charset="0"/>
                        </a:rPr>
                        <a:t>OI.02.1.31 Udio zaposlenih u mikro, malim i srednjim poduzećima u ukupnom broju zaposlenih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effectLst/>
                          <a:latin typeface="Arial" panose="020B0604020202020204" pitchFamily="34" charset="0"/>
                        </a:rPr>
                        <a:t>81,93% (2020.)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  <a:endParaRPr lang="hr-HR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357997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effectLst/>
                          <a:latin typeface="Arial" panose="020B0604020202020204" pitchFamily="34" charset="0"/>
                        </a:rPr>
                        <a:t>Stvaranje suvremenog obrazovnog sustava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effectLst/>
                          <a:latin typeface="Arial" panose="020B0604020202020204" pitchFamily="34" charset="0"/>
                        </a:rPr>
                        <a:t>OI.02.2.60  Broj dječjih vrtića i drugih pravnih osoba koje ostvaruju programe predškolskog odgoja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effectLst/>
                          <a:latin typeface="Arial" panose="020B0604020202020204" pitchFamily="34" charset="0"/>
                        </a:rPr>
                        <a:t>245 (2020.)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  <a:endParaRPr lang="hr-HR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27864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effectLst/>
                          <a:latin typeface="Arial" panose="020B0604020202020204" pitchFamily="34" charset="0"/>
                        </a:rPr>
                        <a:t>OI.02.2.64 Bruto investicije u materijalnu i nematerijalnu imovinu u području "Obrazovanje" (prema NKD-u 2007.)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effectLst/>
                          <a:latin typeface="Arial" panose="020B0604020202020204" pitchFamily="34" charset="0"/>
                        </a:rPr>
                        <a:t>41.106.141,80 (2020.)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479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870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D262AE9-A3AE-4001-81CC-3716AD0BF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Odabrani pokazatelji za </a:t>
            </a:r>
            <a:r>
              <a:rPr lang="en-US" sz="2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Prioritet 3. </a:t>
            </a:r>
            <a:r>
              <a:rPr lang="en-US" sz="2500" b="1" i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Zelena i resursno učinkovita županija održive infrastrukture</a:t>
            </a:r>
          </a:p>
        </p:txBody>
      </p:sp>
      <p:graphicFrame>
        <p:nvGraphicFramePr>
          <p:cNvPr id="3" name="Tablica 2">
            <a:extLst>
              <a:ext uri="{FF2B5EF4-FFF2-40B4-BE49-F238E27FC236}">
                <a16:creationId xmlns:a16="http://schemas.microsoft.com/office/drawing/2014/main" id="{B2D596FF-9C3F-4616-BFD0-507CA4625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843797"/>
              </p:ext>
            </p:extLst>
          </p:nvPr>
        </p:nvGraphicFramePr>
        <p:xfrm>
          <a:off x="4777316" y="846353"/>
          <a:ext cx="6780701" cy="5664902"/>
        </p:xfrm>
        <a:graphic>
          <a:graphicData uri="http://schemas.openxmlformats.org/drawingml/2006/table">
            <a:tbl>
              <a:tblPr firstRow="1" firstCol="1" bandRow="1"/>
              <a:tblGrid>
                <a:gridCol w="3633640">
                  <a:extLst>
                    <a:ext uri="{9D8B030D-6E8A-4147-A177-3AD203B41FA5}">
                      <a16:colId xmlns:a16="http://schemas.microsoft.com/office/drawing/2014/main" val="675121384"/>
                    </a:ext>
                  </a:extLst>
                </a:gridCol>
                <a:gridCol w="2575415">
                  <a:extLst>
                    <a:ext uri="{9D8B030D-6E8A-4147-A177-3AD203B41FA5}">
                      <a16:colId xmlns:a16="http://schemas.microsoft.com/office/drawing/2014/main" val="1894175053"/>
                    </a:ext>
                  </a:extLst>
                </a:gridCol>
                <a:gridCol w="571646">
                  <a:extLst>
                    <a:ext uri="{9D8B030D-6E8A-4147-A177-3AD203B41FA5}">
                      <a16:colId xmlns:a16="http://schemas.microsoft.com/office/drawing/2014/main" val="3576663751"/>
                    </a:ext>
                  </a:extLst>
                </a:gridCol>
              </a:tblGrid>
              <a:tr h="197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Pokazatelji ishoda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Izvor podataka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Godina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457777"/>
                  </a:ext>
                </a:extLst>
              </a:tr>
              <a:tr h="197928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u="sng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PC 3.1.  Zaštita okoliša i prirode te stvaranje otpornosti na klimatske promjene i prirodne katastrofe</a:t>
                      </a:r>
                      <a:endParaRPr lang="hr-HR" sz="1000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246503"/>
                  </a:ext>
                </a:extLst>
              </a:tr>
              <a:tr h="197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OI.02.6.63 Investicije u zaštitu okoliša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Proračun SDŽ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644251"/>
                  </a:ext>
                </a:extLst>
              </a:tr>
              <a:tr h="365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OI.02.6.62 Rashodi za zaštitu okoliša na području županije, po stanovniku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Proračun SDŽ</a:t>
                      </a: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16781"/>
                  </a:ext>
                </a:extLst>
              </a:tr>
              <a:tr h="365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OI.02.6.64 Sakupljena količina odvojenog komunalnog otpada u sklopu javne usluge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Ministarstvo zaštite okoliša i energetike</a:t>
                      </a: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399296"/>
                  </a:ext>
                </a:extLst>
              </a:tr>
              <a:tr h="197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8104714"/>
                  </a:ext>
                </a:extLst>
              </a:tr>
              <a:tr h="197928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u="sng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PC 3.2. Održivi razvoj infrastrukturnih sustava </a:t>
                      </a:r>
                      <a:endParaRPr lang="hr-HR" sz="1000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306407"/>
                  </a:ext>
                </a:extLst>
              </a:tr>
              <a:tr h="197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OI.02.6.35 Stanovništvo priključeno na javnu vodoopskrbu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HZJZ - Izvještaj o zdravstvenoj ispravnosti vode za ljudsku potrošnju u Republici Hrvatskoj za 2019. godinu (priključenost na javnu vodoopskrbu)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2020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8713782"/>
                  </a:ext>
                </a:extLst>
              </a:tr>
              <a:tr h="365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OI.02.11.46 Broj putnika na državnim linijama Agencije za obalni linijski promet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Agencija za obalni linijski promet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2021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5969626"/>
                  </a:ext>
                </a:extLst>
              </a:tr>
              <a:tr h="197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7718380"/>
                  </a:ext>
                </a:extLst>
              </a:tr>
              <a:tr h="197928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u="sng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PC 3.3. Energetska tranzicija županije</a:t>
                      </a:r>
                      <a:endParaRPr lang="hr-HR" sz="1000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814347"/>
                  </a:ext>
                </a:extLst>
              </a:tr>
              <a:tr h="365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OI.02.11.44 Broj javno dostupnih punionica za vozila na električni pogon 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ELEN / HRVATSKI TELEKOM / TESLA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2021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9833880"/>
                  </a:ext>
                </a:extLst>
              </a:tr>
              <a:tr h="365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OI.02.6.41 Primarna proizvodnja obnovljivih izvora energije prema vrsti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Ministarstvo gospodarstva i održivog razvoja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3907335"/>
                  </a:ext>
                </a:extLst>
              </a:tr>
              <a:tr h="197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347832"/>
                  </a:ext>
                </a:extLst>
              </a:tr>
              <a:tr h="197928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u="sng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PC 3.4. Održiva mobilnost </a:t>
                      </a:r>
                      <a:endParaRPr lang="hr-HR" sz="1000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414205"/>
                  </a:ext>
                </a:extLst>
              </a:tr>
              <a:tr h="197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OI.02.11.02 Zračni prijevoz putnika glavnim zračnim lukama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Hrvatska agencija za civilno zrakoplovstvo</a:t>
                      </a: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172056"/>
                  </a:ext>
                </a:extLst>
              </a:tr>
              <a:tr h="197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OI.02.11.21 Broj poduzeća za cestovni prijevoz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Ministarstvo mora, prometa i infrastrukture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5286239"/>
                  </a:ext>
                </a:extLst>
              </a:tr>
              <a:tr h="197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088171"/>
                  </a:ext>
                </a:extLst>
              </a:tr>
              <a:tr h="197928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 u="sng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PC 3.5. Razvoj općeg prometnog sustava</a:t>
                      </a:r>
                      <a:endParaRPr lang="hr-HR" sz="1000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696482"/>
                  </a:ext>
                </a:extLst>
              </a:tr>
              <a:tr h="197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OI.02.11.15 Duljina ostalih cesta prema vrsti površine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ŽUC Split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1428893"/>
                  </a:ext>
                </a:extLst>
              </a:tr>
              <a:tr h="365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OI.02.11.43 Broj prometnih nesreća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Policijska uprava SDŽ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2021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00" marR="4070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533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9681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D9C4E0C8-F48C-45FF-9D8E-74EC2A74A6DE}"/>
              </a:ext>
            </a:extLst>
          </p:cNvPr>
          <p:cNvSpPr txBox="1"/>
          <p:nvPr/>
        </p:nvSpPr>
        <p:spPr>
          <a:xfrm>
            <a:off x="6691173" y="745605"/>
            <a:ext cx="376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highlight>
                  <a:srgbClr val="00FFFF"/>
                </a:highlight>
              </a:rPr>
              <a:t>PROJEKCIJA ZA 2027. GODINU</a:t>
            </a:r>
          </a:p>
        </p:txBody>
      </p:sp>
      <p:sp>
        <p:nvSpPr>
          <p:cNvPr id="6" name="Strelica: desno 5">
            <a:extLst>
              <a:ext uri="{FF2B5EF4-FFF2-40B4-BE49-F238E27FC236}">
                <a16:creationId xmlns:a16="http://schemas.microsoft.com/office/drawing/2014/main" id="{060C2ABA-7490-43F9-9932-3DDA5EBCBEFE}"/>
              </a:ext>
            </a:extLst>
          </p:cNvPr>
          <p:cNvSpPr/>
          <p:nvPr/>
        </p:nvSpPr>
        <p:spPr>
          <a:xfrm rot="2189015">
            <a:off x="9286082" y="1117371"/>
            <a:ext cx="523421" cy="408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aphicFrame>
        <p:nvGraphicFramePr>
          <p:cNvPr id="3" name="Tablica 2">
            <a:extLst>
              <a:ext uri="{FF2B5EF4-FFF2-40B4-BE49-F238E27FC236}">
                <a16:creationId xmlns:a16="http://schemas.microsoft.com/office/drawing/2014/main" id="{F975506C-C8FA-47C4-87D6-660600AF73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275975"/>
              </p:ext>
            </p:extLst>
          </p:nvPr>
        </p:nvGraphicFramePr>
        <p:xfrm>
          <a:off x="1315374" y="1459829"/>
          <a:ext cx="9561251" cy="4573218"/>
        </p:xfrm>
        <a:graphic>
          <a:graphicData uri="http://schemas.openxmlformats.org/drawingml/2006/table">
            <a:tbl>
              <a:tblPr/>
              <a:tblGrid>
                <a:gridCol w="3132604">
                  <a:extLst>
                    <a:ext uri="{9D8B030D-6E8A-4147-A177-3AD203B41FA5}">
                      <a16:colId xmlns:a16="http://schemas.microsoft.com/office/drawing/2014/main" val="1731974546"/>
                    </a:ext>
                  </a:extLst>
                </a:gridCol>
                <a:gridCol w="2560563">
                  <a:extLst>
                    <a:ext uri="{9D8B030D-6E8A-4147-A177-3AD203B41FA5}">
                      <a16:colId xmlns:a16="http://schemas.microsoft.com/office/drawing/2014/main" val="683288687"/>
                    </a:ext>
                  </a:extLst>
                </a:gridCol>
                <a:gridCol w="1934042">
                  <a:extLst>
                    <a:ext uri="{9D8B030D-6E8A-4147-A177-3AD203B41FA5}">
                      <a16:colId xmlns:a16="http://schemas.microsoft.com/office/drawing/2014/main" val="4267000995"/>
                    </a:ext>
                  </a:extLst>
                </a:gridCol>
                <a:gridCol w="1934042">
                  <a:extLst>
                    <a:ext uri="{9D8B030D-6E8A-4147-A177-3AD203B41FA5}">
                      <a16:colId xmlns:a16="http://schemas.microsoft.com/office/drawing/2014/main" val="3883395212"/>
                    </a:ext>
                  </a:extLst>
                </a:gridCol>
              </a:tblGrid>
              <a:tr h="42468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 dirty="0">
                          <a:effectLst/>
                          <a:latin typeface="Arial" panose="020B0604020202020204" pitchFamily="34" charset="0"/>
                        </a:rPr>
                        <a:t>Zaštita okoliša i prirode te stvaranje otpornosti na klimatske promjene i prirodne katastrofe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OI.02.6.63 Investicije u zaštitu okoliša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>
                          <a:effectLst/>
                          <a:latin typeface="Arial" panose="020B0604020202020204" pitchFamily="34" charset="0"/>
                        </a:rPr>
                        <a:t>73.905.000,00 (2020.)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?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498090"/>
                  </a:ext>
                </a:extLst>
              </a:tr>
              <a:tr h="52154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OI.02.6.62 Rashodi za zaštitu okoliša na području županije, po stanovniku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>
                          <a:effectLst/>
                          <a:latin typeface="Arial" panose="020B0604020202020204" pitchFamily="34" charset="0"/>
                        </a:rPr>
                        <a:t>234,13 (2021.)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?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193185"/>
                  </a:ext>
                </a:extLst>
              </a:tr>
              <a:tr h="55134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800" b="0" i="0" u="none" strike="noStrike">
                          <a:effectLst/>
                          <a:latin typeface="Arial" panose="020B0604020202020204" pitchFamily="34" charset="0"/>
                        </a:rPr>
                        <a:t>OI.02.6.64 Sakupljena količina odvojenog komunalnog otpada u sklopu javne usluge; t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>
                          <a:effectLst/>
                          <a:latin typeface="Arial" panose="020B0604020202020204" pitchFamily="34" charset="0"/>
                        </a:rPr>
                        <a:t>114.766,31 (2020.)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?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175246"/>
                  </a:ext>
                </a:extLst>
              </a:tr>
              <a:tr h="4246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>
                          <a:effectLst/>
                          <a:latin typeface="Arial" panose="020B0604020202020204" pitchFamily="34" charset="0"/>
                        </a:rPr>
                        <a:t>Održivi razvoj infrastrukturnih sustava 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800" b="0" i="0" u="none" strike="noStrike" dirty="0">
                          <a:effectLst/>
                          <a:latin typeface="Arial" panose="020B0604020202020204" pitchFamily="34" charset="0"/>
                        </a:rPr>
                        <a:t>OI.02.6.35 Stanovništvo priključeno na javnu vodoopskrbu; %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>
                          <a:effectLst/>
                          <a:latin typeface="Arial" panose="020B0604020202020204" pitchFamily="34" charset="0"/>
                        </a:rPr>
                        <a:t>98,60% (2019.)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?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64723"/>
                  </a:ext>
                </a:extLst>
              </a:tr>
              <a:tr h="43660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OI.02.11.46 Broj putnika na državnim linijama Agencije za obalni linijski promet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 dirty="0">
                          <a:effectLst/>
                          <a:latin typeface="Arial" panose="020B0604020202020204" pitchFamily="34" charset="0"/>
                        </a:rPr>
                        <a:t>4.213.663 (2021.)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?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9070335"/>
                  </a:ext>
                </a:extLst>
              </a:tr>
              <a:tr h="436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>
                          <a:effectLst/>
                          <a:latin typeface="Arial" panose="020B0604020202020204" pitchFamily="34" charset="0"/>
                        </a:rPr>
                        <a:t>Energetska tranzicija Splitsko-dalmatinske županije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effectLst/>
                          <a:latin typeface="Arial" panose="020B0604020202020204" pitchFamily="34" charset="0"/>
                        </a:rPr>
                        <a:t>OI.02.11.44 Broj javno dostupnih punionica za vozila na električni pogon 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>
                          <a:effectLst/>
                          <a:latin typeface="Arial" panose="020B0604020202020204" pitchFamily="34" charset="0"/>
                        </a:rPr>
                        <a:t>53 (2021.)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?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5448912"/>
                  </a:ext>
                </a:extLst>
              </a:tr>
              <a:tr h="30547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effectLst/>
                          <a:latin typeface="Arial" panose="020B0604020202020204" pitchFamily="34" charset="0"/>
                        </a:rPr>
                        <a:t>OI.02.6.41 Primarna proizvodnja obnovljivih izvora energije prema vrsti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>
                          <a:effectLst/>
                          <a:latin typeface="Arial" panose="020B0604020202020204" pitchFamily="34" charset="0"/>
                        </a:rPr>
                        <a:t>907,3061MW (2021.)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?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559618"/>
                  </a:ext>
                </a:extLst>
              </a:tr>
              <a:tr h="436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 dirty="0">
                          <a:effectLst/>
                          <a:latin typeface="Arial" panose="020B0604020202020204" pitchFamily="34" charset="0"/>
                        </a:rPr>
                        <a:t>Održiva mobilnost 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800" b="0" i="0" u="none" strike="noStrike">
                          <a:effectLst/>
                          <a:latin typeface="Arial" panose="020B0604020202020204" pitchFamily="34" charset="0"/>
                        </a:rPr>
                        <a:t>OI.02.11.02 Zračni prijevoz putnika glavnim zračnim lukama</a:t>
                      </a:r>
                      <a:br>
                        <a:rPr lang="hr-HR" sz="8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endParaRPr lang="hr-HR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9" marR="7089" marT="7089" marB="3402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>
                          <a:effectLst/>
                          <a:latin typeface="Arial" panose="020B0604020202020204" pitchFamily="34" charset="0"/>
                        </a:rPr>
                        <a:t>3.271.731 (2019.)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?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258464"/>
                  </a:ext>
                </a:extLst>
              </a:tr>
              <a:tr h="30547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800" b="0" i="0" u="none" strike="noStrike">
                          <a:effectLst/>
                          <a:latin typeface="Arial" panose="020B0604020202020204" pitchFamily="34" charset="0"/>
                        </a:rPr>
                        <a:t>OI.02.11.21 Broj poduzeća za cestovni prijevoz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 dirty="0">
                          <a:effectLst/>
                          <a:latin typeface="Arial" panose="020B0604020202020204" pitchFamily="34" charset="0"/>
                        </a:rPr>
                        <a:t>1.849 (2020.)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?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125153"/>
                  </a:ext>
                </a:extLst>
              </a:tr>
              <a:tr h="3054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>
                          <a:effectLst/>
                          <a:latin typeface="Arial" panose="020B0604020202020204" pitchFamily="34" charset="0"/>
                        </a:rPr>
                        <a:t>Razvoj općeg prometnog sustava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800" b="0" i="0" u="none" strike="noStrike">
                          <a:effectLst/>
                          <a:latin typeface="Arial" panose="020B0604020202020204" pitchFamily="34" charset="0"/>
                        </a:rPr>
                        <a:t>OI.02.11.15 Duljina ostalih cesta prema vrsti površine; km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 dirty="0">
                          <a:effectLst/>
                          <a:latin typeface="Arial" panose="020B0604020202020204" pitchFamily="34" charset="0"/>
                        </a:rPr>
                        <a:t>1.687,37 (2021.)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?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7595518"/>
                  </a:ext>
                </a:extLst>
              </a:tr>
              <a:tr h="424688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800" b="0" i="0" u="none" strike="noStrike">
                          <a:effectLst/>
                          <a:latin typeface="Arial" panose="020B0604020202020204" pitchFamily="34" charset="0"/>
                        </a:rPr>
                        <a:t>OI.02.11.43 Broj prometnih nesreća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 dirty="0">
                          <a:effectLst/>
                          <a:latin typeface="Arial" panose="020B0604020202020204" pitchFamily="34" charset="0"/>
                        </a:rPr>
                        <a:t>2.809 (2021.)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?</a:t>
                      </a:r>
                    </a:p>
                  </a:txBody>
                  <a:tcPr marL="7089" marR="7089" marT="7089" marB="3402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039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2395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D262AE9-A3AE-4001-81CC-3716AD0BF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2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Odabrani</a:t>
            </a:r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pokazatelji</a:t>
            </a:r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za </a:t>
            </a:r>
            <a:r>
              <a:rPr lang="en-US" sz="25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Prioritet</a:t>
            </a:r>
            <a:r>
              <a: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hr-HR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4</a:t>
            </a:r>
            <a:r>
              <a: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. </a:t>
            </a:r>
            <a:r>
              <a:rPr lang="en-US" sz="2500" b="1" i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Zdrav</a:t>
            </a:r>
            <a:r>
              <a:rPr lang="en-US" sz="2500" b="1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2500" b="1" i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aktivan</a:t>
            </a:r>
            <a:r>
              <a:rPr lang="en-US" sz="2500" b="1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500" b="1" i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2500" b="1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500" b="1" i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kvalitetan</a:t>
            </a:r>
            <a:r>
              <a:rPr lang="en-US" sz="2500" b="1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500" b="1" i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život</a:t>
            </a:r>
            <a:r>
              <a:rPr lang="en-US" sz="2500" b="1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500" b="1" i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stanovnika</a:t>
            </a:r>
            <a:r>
              <a:rPr lang="en-US" sz="2500" b="1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500" b="1" i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Splitsko-dalmatinske</a:t>
            </a:r>
            <a:r>
              <a:rPr lang="en-US" sz="2500" b="1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500" b="1" i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županije</a:t>
            </a:r>
            <a:endParaRPr lang="en-US" sz="2500" b="1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id="{059DC81E-07D8-441E-AE61-D47ED15CD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517704"/>
              </p:ext>
            </p:extLst>
          </p:nvPr>
        </p:nvGraphicFramePr>
        <p:xfrm>
          <a:off x="5257845" y="1574019"/>
          <a:ext cx="5724525" cy="2438718"/>
        </p:xfrm>
        <a:graphic>
          <a:graphicData uri="http://schemas.openxmlformats.org/drawingml/2006/table">
            <a:tbl>
              <a:tblPr firstRow="1" firstCol="1" bandRow="1"/>
              <a:tblGrid>
                <a:gridCol w="3609975">
                  <a:extLst>
                    <a:ext uri="{9D8B030D-6E8A-4147-A177-3AD203B41FA5}">
                      <a16:colId xmlns:a16="http://schemas.microsoft.com/office/drawing/2014/main" val="2023209200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50219325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3869453262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Pokazatelji ishoda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Izvor podataka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Godina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069882"/>
                  </a:ext>
                </a:extLst>
              </a:tr>
              <a:tr h="18351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u="sng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PC 4.1. Povećana i uravnotežena kvaliteta života stanovništva Splitsko-dalmatinske županije</a:t>
                      </a:r>
                      <a:endParaRPr lang="hr-HR" sz="1100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940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OI.02.3.64 Iznos isplaćenih potpora za novorođenu djecu, HRK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Proračun SDŽ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2326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OI.02.3.67 Saldo ukupne migracije, po županiji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DZS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81196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176859"/>
                  </a:ext>
                </a:extLst>
              </a:tr>
              <a:tr h="18351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u="sng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PC 4.2. Dobro upravljanje</a:t>
                      </a:r>
                      <a:endParaRPr lang="hr-HR" sz="1100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9893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OI.02.14.54 Ukupni proračunski prihodi poslovanja JLP(R)S, po stanovniku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Ministarstvo financija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2020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16175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OI.02.14.55 Ugovorena sredstva fondova EU u BDP -u županije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Ministarstvo regionalnog razvoja i fondova EU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2018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4696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8529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D9C4E0C8-F48C-45FF-9D8E-74EC2A74A6DE}"/>
              </a:ext>
            </a:extLst>
          </p:cNvPr>
          <p:cNvSpPr txBox="1"/>
          <p:nvPr/>
        </p:nvSpPr>
        <p:spPr>
          <a:xfrm>
            <a:off x="6629029" y="1094584"/>
            <a:ext cx="376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highlight>
                  <a:srgbClr val="00FFFF"/>
                </a:highlight>
              </a:rPr>
              <a:t>PROJEKCIJA ZA 2027. GODINU</a:t>
            </a:r>
          </a:p>
        </p:txBody>
      </p:sp>
      <p:sp>
        <p:nvSpPr>
          <p:cNvPr id="6" name="Strelica: desno 5">
            <a:extLst>
              <a:ext uri="{FF2B5EF4-FFF2-40B4-BE49-F238E27FC236}">
                <a16:creationId xmlns:a16="http://schemas.microsoft.com/office/drawing/2014/main" id="{060C2ABA-7490-43F9-9932-3DDA5EBCBEFE}"/>
              </a:ext>
            </a:extLst>
          </p:cNvPr>
          <p:cNvSpPr/>
          <p:nvPr/>
        </p:nvSpPr>
        <p:spPr>
          <a:xfrm rot="2189015">
            <a:off x="9268327" y="1525958"/>
            <a:ext cx="523421" cy="408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aphicFrame>
        <p:nvGraphicFramePr>
          <p:cNvPr id="3" name="Tablica 2">
            <a:extLst>
              <a:ext uri="{FF2B5EF4-FFF2-40B4-BE49-F238E27FC236}">
                <a16:creationId xmlns:a16="http://schemas.microsoft.com/office/drawing/2014/main" id="{26AA4431-225C-49A1-A650-A9A4FBAD8A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516583"/>
              </p:ext>
            </p:extLst>
          </p:nvPr>
        </p:nvGraphicFramePr>
        <p:xfrm>
          <a:off x="1644650" y="2078440"/>
          <a:ext cx="8902700" cy="2186940"/>
        </p:xfrm>
        <a:graphic>
          <a:graphicData uri="http://schemas.openxmlformats.org/drawingml/2006/table">
            <a:tbl>
              <a:tblPr/>
              <a:tblGrid>
                <a:gridCol w="2916839">
                  <a:extLst>
                    <a:ext uri="{9D8B030D-6E8A-4147-A177-3AD203B41FA5}">
                      <a16:colId xmlns:a16="http://schemas.microsoft.com/office/drawing/2014/main" val="2407412054"/>
                    </a:ext>
                  </a:extLst>
                </a:gridCol>
                <a:gridCol w="2384199">
                  <a:extLst>
                    <a:ext uri="{9D8B030D-6E8A-4147-A177-3AD203B41FA5}">
                      <a16:colId xmlns:a16="http://schemas.microsoft.com/office/drawing/2014/main" val="2420613826"/>
                    </a:ext>
                  </a:extLst>
                </a:gridCol>
                <a:gridCol w="1800831">
                  <a:extLst>
                    <a:ext uri="{9D8B030D-6E8A-4147-A177-3AD203B41FA5}">
                      <a16:colId xmlns:a16="http://schemas.microsoft.com/office/drawing/2014/main" val="991474177"/>
                    </a:ext>
                  </a:extLst>
                </a:gridCol>
                <a:gridCol w="1800831">
                  <a:extLst>
                    <a:ext uri="{9D8B030D-6E8A-4147-A177-3AD203B41FA5}">
                      <a16:colId xmlns:a16="http://schemas.microsoft.com/office/drawing/2014/main" val="3826291961"/>
                    </a:ext>
                  </a:extLst>
                </a:gridCol>
              </a:tblGrid>
              <a:tr h="5429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effectLst/>
                          <a:latin typeface="Arial" panose="020B0604020202020204" pitchFamily="34" charset="0"/>
                        </a:rPr>
                        <a:t>Povećana i uravnotežena kvaliteta života stanovništva Splitsko-dalmatinske županije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effectLst/>
                          <a:latin typeface="Arial" panose="020B0604020202020204" pitchFamily="34" charset="0"/>
                        </a:rPr>
                        <a:t>OI.02.3.64 Iznos isplaćenih potpora za novorođenu djecu, HRK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effectLst/>
                          <a:latin typeface="Arial" panose="020B0604020202020204" pitchFamily="34" charset="0"/>
                        </a:rPr>
                        <a:t>4.299.950,00 (2021.)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993274"/>
                  </a:ext>
                </a:extLst>
              </a:tr>
              <a:tr h="54292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effectLst/>
                          <a:latin typeface="Arial" panose="020B0604020202020204" pitchFamily="34" charset="0"/>
                        </a:rPr>
                        <a:t>OI.02.3.67 Saldo ukupne migracije, po županiji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effectLst/>
                          <a:latin typeface="Arial" panose="020B0604020202020204" pitchFamily="34" charset="0"/>
                        </a:rPr>
                        <a:t>(-)357 (2020.)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  <a:endParaRPr lang="hr-HR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2197990"/>
                  </a:ext>
                </a:extLst>
              </a:tr>
              <a:tr h="5429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effectLst/>
                          <a:latin typeface="Arial" panose="020B0604020202020204" pitchFamily="34" charset="0"/>
                        </a:rPr>
                        <a:t>Dobro upravljanje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effectLst/>
                          <a:latin typeface="Arial" panose="020B0604020202020204" pitchFamily="34" charset="0"/>
                        </a:rPr>
                        <a:t>OI.02.14.54 Ukupni proračunski prihodi poslovanja JLP(R)S, po stanovniku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 dirty="0">
                          <a:effectLst/>
                          <a:latin typeface="Arial" panose="020B0604020202020204" pitchFamily="34" charset="0"/>
                        </a:rPr>
                        <a:t>5.648,02 (2020.)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  <a:endParaRPr lang="hr-HR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347194"/>
                  </a:ext>
                </a:extLst>
              </a:tr>
              <a:tr h="54292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effectLst/>
                          <a:latin typeface="Arial" panose="020B0604020202020204" pitchFamily="34" charset="0"/>
                        </a:rPr>
                        <a:t>OI.02.14.55 Ugovorena sredstva fondova EU u BDP -u županije; %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effectLst/>
                          <a:latin typeface="Arial" panose="020B0604020202020204" pitchFamily="34" charset="0"/>
                        </a:rPr>
                        <a:t>3,67% (2018.)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800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86018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8C686F4-A8F7-4E5E-B34B-5261ABC26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Prilog 1. Predložak .xls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Slika 4">
            <a:extLst>
              <a:ext uri="{FF2B5EF4-FFF2-40B4-BE49-F238E27FC236}">
                <a16:creationId xmlns:a16="http://schemas.microsoft.com/office/drawing/2014/main" id="{D4CD95D7-8B9D-4BCD-A9E2-2E75D5B21A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1" t="34722" r="6484" b="10417"/>
          <a:stretch/>
        </p:blipFill>
        <p:spPr>
          <a:xfrm>
            <a:off x="609600" y="2381251"/>
            <a:ext cx="10791824" cy="3762367"/>
          </a:xfrm>
          <a:prstGeom prst="rect">
            <a:avLst/>
          </a:prstGeom>
        </p:spPr>
      </p:pic>
      <p:sp>
        <p:nvSpPr>
          <p:cNvPr id="17" name="Strelica: desno 16">
            <a:extLst>
              <a:ext uri="{FF2B5EF4-FFF2-40B4-BE49-F238E27FC236}">
                <a16:creationId xmlns:a16="http://schemas.microsoft.com/office/drawing/2014/main" id="{AE32B6B5-8970-4F2D-9466-48C6AB4C2C42}"/>
              </a:ext>
            </a:extLst>
          </p:cNvPr>
          <p:cNvSpPr/>
          <p:nvPr/>
        </p:nvSpPr>
        <p:spPr>
          <a:xfrm rot="2189015" flipH="1">
            <a:off x="7729302" y="3875943"/>
            <a:ext cx="1823146" cy="7729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253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EBFA4DF-8423-4474-ADBA-5BF12CE21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420" y="953170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0" indent="0" algn="ctr" fontAlgn="base">
              <a:buNone/>
            </a:pPr>
            <a:r>
              <a:rPr lang="hr-HR" b="1" dirty="0">
                <a:solidFill>
                  <a:srgbClr val="000000"/>
                </a:solidFill>
              </a:rPr>
              <a:t>DNEVNI RED</a:t>
            </a:r>
            <a:r>
              <a:rPr lang="hr-HR" dirty="0">
                <a:solidFill>
                  <a:srgbClr val="000000"/>
                </a:solidFill>
              </a:rPr>
              <a:t> </a:t>
            </a:r>
          </a:p>
          <a:p>
            <a:pPr marL="0" indent="0" algn="ctr" fontAlgn="base">
              <a:buNone/>
            </a:pPr>
            <a:r>
              <a:rPr lang="hr-HR" dirty="0">
                <a:solidFill>
                  <a:srgbClr val="000000"/>
                </a:solidFill>
              </a:rPr>
              <a:t> </a:t>
            </a:r>
          </a:p>
          <a:p>
            <a:pPr marL="0" indent="0" fontAlgn="base">
              <a:buNone/>
            </a:pPr>
            <a:r>
              <a:rPr lang="hr-HR" dirty="0">
                <a:solidFill>
                  <a:srgbClr val="000000"/>
                </a:solidFill>
              </a:rPr>
              <a:t>Trajanje: 10:</a:t>
            </a:r>
            <a:r>
              <a:rPr lang="en-US" dirty="0">
                <a:solidFill>
                  <a:srgbClr val="000000"/>
                </a:solidFill>
              </a:rPr>
              <a:t>0</a:t>
            </a:r>
            <a:r>
              <a:rPr lang="hr-HR" dirty="0">
                <a:solidFill>
                  <a:srgbClr val="000000"/>
                </a:solidFill>
              </a:rPr>
              <a:t>0 – 11:30 h </a:t>
            </a:r>
          </a:p>
          <a:p>
            <a:pPr fontAlgn="base"/>
            <a:endParaRPr lang="hr-HR" dirty="0">
              <a:solidFill>
                <a:srgbClr val="000000"/>
              </a:solidFill>
            </a:endParaRPr>
          </a:p>
          <a:p>
            <a:pPr marL="0" indent="0" fontAlgn="base">
              <a:buNone/>
            </a:pPr>
            <a:endParaRPr lang="hr-HR" dirty="0">
              <a:solidFill>
                <a:srgbClr val="000000"/>
              </a:solidFill>
            </a:endParaRPr>
          </a:p>
          <a:p>
            <a:pPr lvl="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>
                <a:ea typeface="Lucida Sans Unicode" panose="020B0602030504020204" pitchFamily="34" charset="0"/>
                <a:cs typeface="Times New Roman" panose="02020603050405020304" pitchFamily="18" charset="0"/>
              </a:rPr>
              <a:t> </a:t>
            </a:r>
            <a:r>
              <a:rPr lang="hr-HR" dirty="0">
                <a:ea typeface="Lucida Sans Unicode" panose="020B0602030504020204" pitchFamily="34" charset="0"/>
                <a:cs typeface="Times New Roman" panose="02020603050405020304" pitchFamily="18" charset="0"/>
              </a:rPr>
              <a:t>10:00 – 10:15 sati</a:t>
            </a:r>
            <a:r>
              <a:rPr lang="hr-HR" b="1" dirty="0">
                <a:ea typeface="Lucida Sans Unicode" panose="020B0602030504020204" pitchFamily="34" charset="0"/>
                <a:cs typeface="Times New Roman" panose="02020603050405020304" pitchFamily="18" charset="0"/>
              </a:rPr>
              <a:t>   	Završno predstavljanje tijeka izrade Plana razvoja</a:t>
            </a:r>
            <a:endParaRPr lang="en-US" b="1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b="1" dirty="0">
                <a:ea typeface="Lucida Sans Unicode" panose="020B0602030504020204" pitchFamily="34" charset="0"/>
                <a:cs typeface="Times New Roman" panose="02020603050405020304" pitchFamily="18" charset="0"/>
              </a:rPr>
              <a:t> </a:t>
            </a:r>
            <a:r>
              <a:rPr lang="hr-HR" dirty="0">
                <a:ea typeface="Lucida Sans Unicode" panose="020B0602030504020204" pitchFamily="34" charset="0"/>
                <a:cs typeface="Times New Roman" panose="02020603050405020304" pitchFamily="18" charset="0"/>
              </a:rPr>
              <a:t>10:15 – 10:45 sati</a:t>
            </a:r>
            <a:r>
              <a:rPr lang="hr-HR" b="1" dirty="0">
                <a:ea typeface="Lucida Sans Unicode" panose="020B0602030504020204" pitchFamily="34" charset="0"/>
                <a:cs typeface="Times New Roman" panose="02020603050405020304" pitchFamily="18" charset="0"/>
              </a:rPr>
              <a:t>   	Strateški projekti i odabir pokazatelja ishoda po posebnim  			ciljevima strateškog okvira Plana razvoja </a:t>
            </a:r>
            <a:r>
              <a:rPr lang="en-US" b="1" dirty="0">
                <a:ea typeface="Lucida Sans Unicode" panose="020B0602030504020204" pitchFamily="34" charset="0"/>
                <a:cs typeface="Times New Roman" panose="02020603050405020304" pitchFamily="18" charset="0"/>
              </a:rPr>
              <a:t>		</a:t>
            </a:r>
          </a:p>
          <a:p>
            <a:pPr lvl="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>
                <a:ea typeface="Lucida Sans Unicode" panose="020B0602030504020204" pitchFamily="34" charset="0"/>
                <a:cs typeface="Times New Roman" panose="02020603050405020304" pitchFamily="18" charset="0"/>
              </a:rPr>
              <a:t> </a:t>
            </a:r>
            <a:r>
              <a:rPr lang="hr-HR" dirty="0">
                <a:ea typeface="Lucida Sans Unicode" panose="020B0602030504020204" pitchFamily="34" charset="0"/>
                <a:cs typeface="Times New Roman" panose="02020603050405020304" pitchFamily="18" charset="0"/>
              </a:rPr>
              <a:t>10:45 – 11:00 sati</a:t>
            </a:r>
            <a:r>
              <a:rPr lang="hr-HR" b="1" dirty="0">
                <a:ea typeface="Lucida Sans Unicode" panose="020B0602030504020204" pitchFamily="34" charset="0"/>
                <a:cs typeface="Times New Roman" panose="02020603050405020304" pitchFamily="18" charset="0"/>
              </a:rPr>
              <a:t>  	Konačno izvješće ex-</a:t>
            </a:r>
            <a:r>
              <a:rPr lang="hr-HR" b="1" dirty="0" err="1">
                <a:ea typeface="Lucida Sans Unicode" panose="020B0602030504020204" pitchFamily="34" charset="0"/>
                <a:cs typeface="Times New Roman" panose="02020603050405020304" pitchFamily="18" charset="0"/>
              </a:rPr>
              <a:t>ante</a:t>
            </a:r>
            <a:r>
              <a:rPr lang="hr-HR" b="1" dirty="0">
                <a:ea typeface="Lucida Sans Unicode" panose="020B060203050402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ea typeface="Lucida Sans Unicode" panose="020B0602030504020204" pitchFamily="34" charset="0"/>
                <a:cs typeface="Times New Roman" panose="02020603050405020304" pitchFamily="18" charset="0"/>
              </a:rPr>
              <a:t>evaluatora</a:t>
            </a:r>
            <a:endParaRPr lang="en-US" b="1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>
                <a:ea typeface="Lucida Sans Unicode" panose="020B0602030504020204" pitchFamily="34" charset="0"/>
                <a:cs typeface="Times New Roman" panose="02020603050405020304" pitchFamily="18" charset="0"/>
              </a:rPr>
              <a:t> </a:t>
            </a:r>
            <a:r>
              <a:rPr lang="hr-HR" dirty="0">
                <a:ea typeface="Lucida Sans Unicode" panose="020B0602030504020204" pitchFamily="34" charset="0"/>
                <a:cs typeface="Times New Roman" panose="02020603050405020304" pitchFamily="18" charset="0"/>
              </a:rPr>
              <a:t>11:00 – 11:30 sati</a:t>
            </a:r>
            <a:r>
              <a:rPr lang="hr-HR" b="1" dirty="0">
                <a:ea typeface="Lucida Sans Unicode" panose="020B0602030504020204" pitchFamily="34" charset="0"/>
                <a:cs typeface="Times New Roman" panose="02020603050405020304" pitchFamily="18" charset="0"/>
              </a:rPr>
              <a:t> 	Rasprava i zaključci</a:t>
            </a:r>
            <a:endParaRPr lang="hr-HR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742589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868C74F1-313E-4B50-B381-C1696AC5B243}"/>
              </a:ext>
            </a:extLst>
          </p:cNvPr>
          <p:cNvGrpSpPr/>
          <p:nvPr/>
        </p:nvGrpSpPr>
        <p:grpSpPr>
          <a:xfrm>
            <a:off x="739258" y="1225920"/>
            <a:ext cx="7460892" cy="5539013"/>
            <a:chOff x="5003027" y="122010"/>
            <a:chExt cx="8318797" cy="7017975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7088C2B2-FF1D-4147-886E-60850D152C0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1345" r="1480" b="1254"/>
            <a:stretch/>
          </p:blipFill>
          <p:spPr>
            <a:xfrm>
              <a:off x="5003027" y="122010"/>
              <a:ext cx="4462516" cy="6613979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002B898-93DC-4B01-9950-A6EBB3408C9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1345" r="1480" b="1254"/>
            <a:stretch/>
          </p:blipFill>
          <p:spPr>
            <a:xfrm>
              <a:off x="8859306" y="256686"/>
              <a:ext cx="4462518" cy="6883299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E085AE1D-BBC2-441F-BD1D-94D771C3AF2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4" r="1058"/>
          <a:stretch/>
        </p:blipFill>
        <p:spPr>
          <a:xfrm>
            <a:off x="0" y="0"/>
            <a:ext cx="12208170" cy="102353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8233F71-2956-44F1-9C9A-0D0382E6B3B7}"/>
              </a:ext>
            </a:extLst>
          </p:cNvPr>
          <p:cNvSpPr/>
          <p:nvPr/>
        </p:nvSpPr>
        <p:spPr>
          <a:xfrm>
            <a:off x="388422" y="184377"/>
            <a:ext cx="112446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>
                <a:solidFill>
                  <a:schemeClr val="bg1"/>
                </a:solidFill>
                <a:ea typeface="+mj-ea"/>
                <a:cs typeface="+mj-cs"/>
              </a:rPr>
              <a:t>OKVIR ZA PRAĆENJE I VREDNOVANJE</a:t>
            </a:r>
          </a:p>
        </p:txBody>
      </p:sp>
      <p:sp>
        <p:nvSpPr>
          <p:cNvPr id="2" name="Rectangle 1"/>
          <p:cNvSpPr/>
          <p:nvPr/>
        </p:nvSpPr>
        <p:spPr>
          <a:xfrm>
            <a:off x="633415" y="211209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hr-HR" dirty="0">
              <a:latin typeface="Raleway" panose="020B0503030101060003" pitchFamily="34" charset="-1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263383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31F013FB-D862-4280-939A-4F13B2FC3430}"/>
              </a:ext>
            </a:extLst>
          </p:cNvPr>
          <p:cNvSpPr txBox="1"/>
          <p:nvPr/>
        </p:nvSpPr>
        <p:spPr>
          <a:xfrm>
            <a:off x="8192435" y="2166648"/>
            <a:ext cx="368205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Rokovi  i postupci  praćenja  i  izvještavanja  o  provedbi  akata  strateškog planiranja propisani su Pravilnikom o rokovima i postupcima praćenja i izvještavanja o provedbi akata strateškog  planiranja  od  nacionalnog  značaja  i  od  značaja  za  jedinice  lokalne  i  područne (regionalne)  samouprave  („Narodne  novine“,  br.  6/19). </a:t>
            </a:r>
          </a:p>
          <a:p>
            <a:endParaRPr lang="hr-HR" dirty="0"/>
          </a:p>
        </p:txBody>
      </p:sp>
      <p:graphicFrame>
        <p:nvGraphicFramePr>
          <p:cNvPr id="19" name="Dijagram 18">
            <a:extLst>
              <a:ext uri="{FF2B5EF4-FFF2-40B4-BE49-F238E27FC236}">
                <a16:creationId xmlns:a16="http://schemas.microsoft.com/office/drawing/2014/main" id="{F769F3B2-F7CC-41AE-B5D1-66A00B9B39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0826381"/>
              </p:ext>
            </p:extLst>
          </p:nvPr>
        </p:nvGraphicFramePr>
        <p:xfrm>
          <a:off x="1774893" y="2115456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" name="Strelica: ulijevo 5">
            <a:extLst>
              <a:ext uri="{FF2B5EF4-FFF2-40B4-BE49-F238E27FC236}">
                <a16:creationId xmlns:a16="http://schemas.microsoft.com/office/drawing/2014/main" id="{2B475569-BC16-4356-9138-BFFA96AFAB71}"/>
              </a:ext>
            </a:extLst>
          </p:cNvPr>
          <p:cNvSpPr/>
          <p:nvPr/>
        </p:nvSpPr>
        <p:spPr>
          <a:xfrm rot="18424547">
            <a:off x="6738789" y="1670008"/>
            <a:ext cx="1630195" cy="63081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70684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5DCF634-FE52-4326-946D-B5A530B3A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910" y="609519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hr-BA" sz="4000" dirty="0"/>
              <a:t>Hvala na pažnji!</a:t>
            </a:r>
          </a:p>
          <a:p>
            <a:pPr marL="0" indent="0" algn="ctr">
              <a:buNone/>
            </a:pPr>
            <a:endParaRPr lang="hr-BA" sz="4000" dirty="0"/>
          </a:p>
          <a:p>
            <a:pPr marL="0" indent="0" algn="ctr">
              <a:buNone/>
            </a:pPr>
            <a:r>
              <a:rPr lang="hr-BA" b="1" dirty="0"/>
              <a:t>Komentare/prijedloge šaljite na</a:t>
            </a:r>
            <a:r>
              <a:rPr lang="hr-BA" dirty="0"/>
              <a:t>:</a:t>
            </a:r>
          </a:p>
          <a:p>
            <a:pPr marL="0" indent="0" algn="ctr">
              <a:buNone/>
            </a:pPr>
            <a:endParaRPr lang="hr-BA" dirty="0"/>
          </a:p>
          <a:p>
            <a:pPr marL="0" indent="0" algn="ctr">
              <a:buNone/>
            </a:pPr>
            <a:r>
              <a:rPr lang="hr-BA" dirty="0">
                <a:hlinkClick r:id="rId2"/>
              </a:rPr>
              <a:t>planrazvoja@rera.hr</a:t>
            </a:r>
            <a:endParaRPr lang="hr-BA" dirty="0"/>
          </a:p>
          <a:p>
            <a:pPr marL="0" indent="0" algn="ctr">
              <a:buNone/>
            </a:pPr>
            <a:endParaRPr lang="hr-BA" dirty="0"/>
          </a:p>
          <a:p>
            <a:pPr marL="0" indent="0" algn="ctr">
              <a:buNone/>
            </a:pPr>
            <a:r>
              <a:rPr lang="hr-BA" b="1" dirty="0"/>
              <a:t>najkasnije do četvrtka 24. veljače 2022. godine!!</a:t>
            </a:r>
          </a:p>
          <a:p>
            <a:pPr marL="0" indent="0" algn="ctr">
              <a:buNone/>
            </a:pPr>
            <a:endParaRPr lang="hr-BA" dirty="0"/>
          </a:p>
          <a:p>
            <a:pPr marL="0" indent="0" algn="ctr">
              <a:buNone/>
            </a:pPr>
            <a:endParaRPr lang="hr-BA" dirty="0"/>
          </a:p>
          <a:p>
            <a:pPr marL="0" indent="0" algn="ctr">
              <a:buNone/>
            </a:pPr>
            <a:r>
              <a:rPr lang="hr-BA" dirty="0">
                <a:hlinkClick r:id="rId3"/>
              </a:rPr>
              <a:t>www.rera.hr</a:t>
            </a:r>
            <a:endParaRPr lang="hr-BA" dirty="0"/>
          </a:p>
          <a:p>
            <a:pPr marL="0" indent="0" algn="ctr">
              <a:buNone/>
            </a:pPr>
            <a:endParaRPr lang="hr-HR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665ED33-1992-4F7A-B8FB-5DD0921ADC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10" y="499188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99B72975-837C-45EA-85E2-01B86259CC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152" y="4975080"/>
            <a:ext cx="7258102" cy="154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201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868C74F1-313E-4B50-B381-C1696AC5B243}"/>
              </a:ext>
            </a:extLst>
          </p:cNvPr>
          <p:cNvGrpSpPr/>
          <p:nvPr/>
        </p:nvGrpSpPr>
        <p:grpSpPr>
          <a:xfrm>
            <a:off x="7485" y="1461857"/>
            <a:ext cx="7460892" cy="5539013"/>
            <a:chOff x="5003027" y="122010"/>
            <a:chExt cx="8318797" cy="7017975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7088C2B2-FF1D-4147-886E-60850D152C0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1345" r="1480" b="1254"/>
            <a:stretch/>
          </p:blipFill>
          <p:spPr>
            <a:xfrm>
              <a:off x="5003027" y="122010"/>
              <a:ext cx="4462516" cy="6613979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002B898-93DC-4B01-9950-A6EBB3408C9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1345" r="1480" b="1254"/>
            <a:stretch/>
          </p:blipFill>
          <p:spPr>
            <a:xfrm>
              <a:off x="8859306" y="256686"/>
              <a:ext cx="4462518" cy="6883299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E085AE1D-BBC2-441F-BD1D-94D771C3AF2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4" r="1058"/>
          <a:stretch/>
        </p:blipFill>
        <p:spPr>
          <a:xfrm>
            <a:off x="0" y="0"/>
            <a:ext cx="12208170" cy="102353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8233F71-2956-44F1-9C9A-0D0382E6B3B7}"/>
              </a:ext>
            </a:extLst>
          </p:cNvPr>
          <p:cNvSpPr/>
          <p:nvPr/>
        </p:nvSpPr>
        <p:spPr>
          <a:xfrm>
            <a:off x="388422" y="184377"/>
            <a:ext cx="112446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>
                <a:solidFill>
                  <a:schemeClr val="bg1"/>
                </a:solidFill>
                <a:ea typeface="+mj-ea"/>
                <a:cs typeface="+mj-cs"/>
              </a:rPr>
              <a:t>Plan razvoja – obavezni sadržaj (UPUTE) </a:t>
            </a:r>
          </a:p>
        </p:txBody>
      </p:sp>
      <p:sp>
        <p:nvSpPr>
          <p:cNvPr id="2" name="Rectangle 1"/>
          <p:cNvSpPr/>
          <p:nvPr/>
        </p:nvSpPr>
        <p:spPr>
          <a:xfrm>
            <a:off x="633415" y="211209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hr-HR" dirty="0">
              <a:latin typeface="Raleway" panose="020B0503030101060003" pitchFamily="34" charset="-1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263383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</p:txBody>
      </p:sp>
      <p:graphicFrame>
        <p:nvGraphicFramePr>
          <p:cNvPr id="19" name="Dijagram 18">
            <a:extLst>
              <a:ext uri="{FF2B5EF4-FFF2-40B4-BE49-F238E27FC236}">
                <a16:creationId xmlns:a16="http://schemas.microsoft.com/office/drawing/2014/main" id="{BD0B68F4-5787-47C4-988E-F7EBCA2436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264897"/>
              </p:ext>
            </p:extLst>
          </p:nvPr>
        </p:nvGraphicFramePr>
        <p:xfrm>
          <a:off x="1034737" y="1343959"/>
          <a:ext cx="7720424" cy="4966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744126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868C74F1-313E-4B50-B381-C1696AC5B243}"/>
              </a:ext>
            </a:extLst>
          </p:cNvPr>
          <p:cNvGrpSpPr/>
          <p:nvPr/>
        </p:nvGrpSpPr>
        <p:grpSpPr>
          <a:xfrm>
            <a:off x="7484" y="1461857"/>
            <a:ext cx="11716515" cy="5539013"/>
            <a:chOff x="5003027" y="122010"/>
            <a:chExt cx="8318797" cy="7017975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7088C2B2-FF1D-4147-886E-60850D152C0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1345" r="1480" b="1254"/>
            <a:stretch/>
          </p:blipFill>
          <p:spPr>
            <a:xfrm>
              <a:off x="5003027" y="122010"/>
              <a:ext cx="4462516" cy="6613979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002B898-93DC-4B01-9950-A6EBB3408C9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1345" r="1480" b="1254"/>
            <a:stretch/>
          </p:blipFill>
          <p:spPr>
            <a:xfrm>
              <a:off x="8859306" y="256686"/>
              <a:ext cx="4462518" cy="6883299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E085AE1D-BBC2-441F-BD1D-94D771C3AF2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4" r="1058"/>
          <a:stretch/>
        </p:blipFill>
        <p:spPr>
          <a:xfrm>
            <a:off x="0" y="0"/>
            <a:ext cx="12208170" cy="102353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8233F71-2956-44F1-9C9A-0D0382E6B3B7}"/>
              </a:ext>
            </a:extLst>
          </p:cNvPr>
          <p:cNvSpPr/>
          <p:nvPr/>
        </p:nvSpPr>
        <p:spPr>
          <a:xfrm>
            <a:off x="388422" y="184377"/>
            <a:ext cx="112446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>
                <a:solidFill>
                  <a:schemeClr val="bg1"/>
                </a:solidFill>
                <a:ea typeface="+mj-ea"/>
                <a:cs typeface="+mj-cs"/>
              </a:rPr>
              <a:t>Plan razvoja – način odabira prijedloga strateških projekata </a:t>
            </a:r>
          </a:p>
        </p:txBody>
      </p:sp>
      <p:sp>
        <p:nvSpPr>
          <p:cNvPr id="2" name="Rectangle 1"/>
          <p:cNvSpPr/>
          <p:nvPr/>
        </p:nvSpPr>
        <p:spPr>
          <a:xfrm>
            <a:off x="633415" y="211209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hr-HR" dirty="0">
              <a:latin typeface="Raleway" panose="020B0503030101060003" pitchFamily="34" charset="-1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263383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</p:txBody>
      </p:sp>
      <p:graphicFrame>
        <p:nvGraphicFramePr>
          <p:cNvPr id="6" name="Dijagram 5">
            <a:extLst>
              <a:ext uri="{FF2B5EF4-FFF2-40B4-BE49-F238E27FC236}">
                <a16:creationId xmlns:a16="http://schemas.microsoft.com/office/drawing/2014/main" id="{CDF4367D-46AE-4F08-99D5-7BCE689BA1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9765048"/>
              </p:ext>
            </p:extLst>
          </p:nvPr>
        </p:nvGraphicFramePr>
        <p:xfrm>
          <a:off x="388421" y="1655604"/>
          <a:ext cx="10853291" cy="4081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66114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868C74F1-313E-4B50-B381-C1696AC5B243}"/>
              </a:ext>
            </a:extLst>
          </p:cNvPr>
          <p:cNvGrpSpPr/>
          <p:nvPr/>
        </p:nvGrpSpPr>
        <p:grpSpPr>
          <a:xfrm>
            <a:off x="7484" y="1461857"/>
            <a:ext cx="11716515" cy="5539013"/>
            <a:chOff x="5003027" y="122010"/>
            <a:chExt cx="8318797" cy="7017975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7088C2B2-FF1D-4147-886E-60850D152C0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1345" r="1480" b="1254"/>
            <a:stretch/>
          </p:blipFill>
          <p:spPr>
            <a:xfrm>
              <a:off x="5003027" y="122010"/>
              <a:ext cx="4462516" cy="6613979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002B898-93DC-4B01-9950-A6EBB3408C9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1345" r="1480" b="1254"/>
            <a:stretch/>
          </p:blipFill>
          <p:spPr>
            <a:xfrm>
              <a:off x="8859306" y="256686"/>
              <a:ext cx="4462518" cy="6883299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E085AE1D-BBC2-441F-BD1D-94D771C3AF2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4" r="1058"/>
          <a:stretch/>
        </p:blipFill>
        <p:spPr>
          <a:xfrm>
            <a:off x="0" y="0"/>
            <a:ext cx="12208170" cy="102353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8233F71-2956-44F1-9C9A-0D0382E6B3B7}"/>
              </a:ext>
            </a:extLst>
          </p:cNvPr>
          <p:cNvSpPr/>
          <p:nvPr/>
        </p:nvSpPr>
        <p:spPr>
          <a:xfrm>
            <a:off x="388422" y="184377"/>
            <a:ext cx="112446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>
                <a:solidFill>
                  <a:schemeClr val="bg1"/>
                </a:solidFill>
                <a:ea typeface="+mj-ea"/>
                <a:cs typeface="+mj-cs"/>
              </a:rPr>
              <a:t>Plan razvoja – metodologija opisa strateških projekata </a:t>
            </a:r>
          </a:p>
        </p:txBody>
      </p:sp>
      <p:sp>
        <p:nvSpPr>
          <p:cNvPr id="2" name="Rectangle 1"/>
          <p:cNvSpPr/>
          <p:nvPr/>
        </p:nvSpPr>
        <p:spPr>
          <a:xfrm>
            <a:off x="633415" y="211209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hr-HR" dirty="0">
              <a:latin typeface="Raleway" panose="020B0503030101060003" pitchFamily="34" charset="-1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263383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</p:txBody>
      </p:sp>
      <p:graphicFrame>
        <p:nvGraphicFramePr>
          <p:cNvPr id="6" name="Dijagram 5">
            <a:extLst>
              <a:ext uri="{FF2B5EF4-FFF2-40B4-BE49-F238E27FC236}">
                <a16:creationId xmlns:a16="http://schemas.microsoft.com/office/drawing/2014/main" id="{CDF4367D-46AE-4F08-99D5-7BCE689BA1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6158682"/>
              </p:ext>
            </p:extLst>
          </p:nvPr>
        </p:nvGraphicFramePr>
        <p:xfrm>
          <a:off x="388421" y="1655604"/>
          <a:ext cx="10853291" cy="4081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94856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085AE1D-BBC2-441F-BD1D-94D771C3AF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4" r="1058"/>
          <a:stretch/>
        </p:blipFill>
        <p:spPr>
          <a:xfrm>
            <a:off x="0" y="-11552"/>
            <a:ext cx="12208170" cy="102353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8233F71-2956-44F1-9C9A-0D0382E6B3B7}"/>
              </a:ext>
            </a:extLst>
          </p:cNvPr>
          <p:cNvSpPr/>
          <p:nvPr/>
        </p:nvSpPr>
        <p:spPr>
          <a:xfrm>
            <a:off x="388422" y="184377"/>
            <a:ext cx="112446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>
                <a:solidFill>
                  <a:schemeClr val="bg1"/>
                </a:solidFill>
                <a:ea typeface="+mj-ea"/>
                <a:cs typeface="+mj-cs"/>
              </a:rPr>
              <a:t>Popis strateških projekata  </a:t>
            </a:r>
          </a:p>
        </p:txBody>
      </p:sp>
      <p:sp>
        <p:nvSpPr>
          <p:cNvPr id="2" name="Rectangle 1"/>
          <p:cNvSpPr/>
          <p:nvPr/>
        </p:nvSpPr>
        <p:spPr>
          <a:xfrm>
            <a:off x="633415" y="211209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hr-HR" dirty="0">
              <a:latin typeface="Raleway" panose="020B0503030101060003" pitchFamily="34" charset="-1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263383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</p:txBody>
      </p:sp>
      <p:graphicFrame>
        <p:nvGraphicFramePr>
          <p:cNvPr id="9" name="Tablica 8">
            <a:extLst>
              <a:ext uri="{FF2B5EF4-FFF2-40B4-BE49-F238E27FC236}">
                <a16:creationId xmlns:a16="http://schemas.microsoft.com/office/drawing/2014/main" id="{5BB31DAD-57FB-4BDA-8D31-B8B73C5C5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27010"/>
              </p:ext>
            </p:extLst>
          </p:nvPr>
        </p:nvGraphicFramePr>
        <p:xfrm>
          <a:off x="1102974" y="1493962"/>
          <a:ext cx="10455611" cy="4464075"/>
        </p:xfrm>
        <a:graphic>
          <a:graphicData uri="http://schemas.openxmlformats.org/drawingml/2006/table">
            <a:tbl>
              <a:tblPr/>
              <a:tblGrid>
                <a:gridCol w="4389528">
                  <a:extLst>
                    <a:ext uri="{9D8B030D-6E8A-4147-A177-3AD203B41FA5}">
                      <a16:colId xmlns:a16="http://schemas.microsoft.com/office/drawing/2014/main" val="673811151"/>
                    </a:ext>
                  </a:extLst>
                </a:gridCol>
                <a:gridCol w="6066083">
                  <a:extLst>
                    <a:ext uri="{9D8B030D-6E8A-4147-A177-3AD203B41FA5}">
                      <a16:colId xmlns:a16="http://schemas.microsoft.com/office/drawing/2014/main" val="2993850407"/>
                    </a:ext>
                  </a:extLst>
                </a:gridCol>
              </a:tblGrid>
              <a:tr h="231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Nositelj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Naziv projekta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969906"/>
                  </a:ext>
                </a:extLst>
              </a:tr>
              <a:tr h="2319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Specijalna bolnica za medicinsku rehabilitaciju Biokovka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Biokovka</a:t>
                      </a:r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5.0 – mediteranski centar izvrsnosti lječilišnog i wellness turizma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891028"/>
                  </a:ext>
                </a:extLst>
              </a:tr>
              <a:tr h="2319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Centar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izvrsnosti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Splitsko-dalmatinske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županije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Nacionalni centar izvrsnosti (NCI) Nova Sela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263444"/>
                  </a:ext>
                </a:extLst>
              </a:tr>
              <a:tr h="52177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Turističko-ugostiteljska škola Split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Uspostava Regionalnog centra kompetentnosti u sektoru turizma i ugostiteljstva Splitsko-dalmatinske županije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83151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Obrtna tehnička škola Split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Uspostava Regionalnog centra kompetentnosti za elektrotehniku i računalstvo Splitsko-dalmatinske županije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046618"/>
                  </a:ext>
                </a:extLst>
              </a:tr>
              <a:tr h="23190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Regionalni centar čistog okoliša d.o.o.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Izgradnja Županijskog centra za gospodarenje otpadom u Kladnjicama,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845956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Splitsko – dalmatinska županija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Uspostava Nastavnog regionalnog središta za osposobljavanje operativnih snaga u sustavu vatrogastva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5066370"/>
                  </a:ext>
                </a:extLst>
              </a:tr>
              <a:tr h="23190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HEP -  proizvodnja d.o.o.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Izgradnja reverzibilne hidroelektrane Korita (RHE Korita)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276816"/>
                  </a:ext>
                </a:extLst>
              </a:tr>
              <a:tr h="2319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HEP -  proizvodnja d.o.o.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Izgradnja sunčane elektrane Dugopolje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8663169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Hrvatske ceste d.o.o.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Projekt Izgradnje spojne ceste čvor „</a:t>
                      </a:r>
                      <a:r>
                        <a:rPr lang="hr-H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Vučevica</a:t>
                      </a:r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“ na A1 – čvor na DC8, dionica čvor </a:t>
                      </a:r>
                      <a:r>
                        <a:rPr lang="hr-H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Vučevica</a:t>
                      </a:r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tunel Kozjak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609938"/>
                  </a:ext>
                </a:extLst>
              </a:tr>
              <a:tr h="23190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Hrvatske ceste d.o.o.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Multimodalna</a:t>
                      </a:r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platforma Splitske aglomeracije Solin-Stobreč-Dugi rat-Omiš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2998587"/>
                  </a:ext>
                </a:extLst>
              </a:tr>
              <a:tr h="23190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Lučka uprava Splitsko-dalmatinske županije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KRILO JESENICE - Uređenje i dogradnja luke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687510"/>
                  </a:ext>
                </a:extLst>
              </a:tr>
              <a:tr h="69570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Klinički bolnički centar (KBC) Split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Jačanje kapaciteta KBC Split kroz implementaciju projekata Centra za akutnu medicinu, Centra za specijalističko-konzilijarnu zdravstvenu zaštitu I Istraživačkog medicinskog centra Split (IMCS)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100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973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868C74F1-313E-4B50-B381-C1696AC5B243}"/>
              </a:ext>
            </a:extLst>
          </p:cNvPr>
          <p:cNvGrpSpPr/>
          <p:nvPr/>
        </p:nvGrpSpPr>
        <p:grpSpPr>
          <a:xfrm>
            <a:off x="7485" y="1461857"/>
            <a:ext cx="7460892" cy="5539013"/>
            <a:chOff x="5003027" y="122010"/>
            <a:chExt cx="8318797" cy="7017975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7088C2B2-FF1D-4147-886E-60850D152C0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1345" r="1480" b="1254"/>
            <a:stretch/>
          </p:blipFill>
          <p:spPr>
            <a:xfrm>
              <a:off x="5003027" y="122010"/>
              <a:ext cx="4462516" cy="6613979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002B898-93DC-4B01-9950-A6EBB3408C9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1345" r="1480" b="1254"/>
            <a:stretch/>
          </p:blipFill>
          <p:spPr>
            <a:xfrm>
              <a:off x="8859306" y="256686"/>
              <a:ext cx="4462518" cy="6883299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E085AE1D-BBC2-441F-BD1D-94D771C3AF2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4" r="1058"/>
          <a:stretch/>
        </p:blipFill>
        <p:spPr>
          <a:xfrm>
            <a:off x="0" y="-59824"/>
            <a:ext cx="12208170" cy="102353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8233F71-2956-44F1-9C9A-0D0382E6B3B7}"/>
              </a:ext>
            </a:extLst>
          </p:cNvPr>
          <p:cNvSpPr/>
          <p:nvPr/>
        </p:nvSpPr>
        <p:spPr>
          <a:xfrm>
            <a:off x="388422" y="184377"/>
            <a:ext cx="112446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3200" b="1" dirty="0">
                <a:solidFill>
                  <a:prstClr val="white"/>
                </a:solidFill>
                <a:latin typeface="Calibri" panose="020F0502020204030204"/>
              </a:rPr>
              <a:t>Plan razvoja - Pokazatelji ishoda </a:t>
            </a:r>
            <a:r>
              <a:rPr kumimoji="0" lang="hr-HR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633415" y="211209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hr-H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-18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263383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hr-H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Dijagram 3">
            <a:extLst>
              <a:ext uri="{FF2B5EF4-FFF2-40B4-BE49-F238E27FC236}">
                <a16:creationId xmlns:a16="http://schemas.microsoft.com/office/drawing/2014/main" id="{A5E4A397-EA7D-4F61-B1DA-BC6DE8B200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8076148"/>
              </p:ext>
            </p:extLst>
          </p:nvPr>
        </p:nvGraphicFramePr>
        <p:xfrm>
          <a:off x="1000488" y="114412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" name="Strelica: ulijevo 5">
            <a:extLst>
              <a:ext uri="{FF2B5EF4-FFF2-40B4-BE49-F238E27FC236}">
                <a16:creationId xmlns:a16="http://schemas.microsoft.com/office/drawing/2014/main" id="{702B3028-4B28-41F9-8841-B8B70400F835}"/>
              </a:ext>
            </a:extLst>
          </p:cNvPr>
          <p:cNvSpPr/>
          <p:nvPr/>
        </p:nvSpPr>
        <p:spPr>
          <a:xfrm>
            <a:off x="7355345" y="1766844"/>
            <a:ext cx="1977630" cy="108223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Specifični cilj NRS (pokazatelj učinka)</a:t>
            </a:r>
          </a:p>
          <a:p>
            <a:pPr algn="ctr"/>
            <a:endParaRPr lang="en-US" dirty="0"/>
          </a:p>
        </p:txBody>
      </p:sp>
      <p:sp>
        <p:nvSpPr>
          <p:cNvPr id="21" name="Strelica: ulijevo 20">
            <a:extLst>
              <a:ext uri="{FF2B5EF4-FFF2-40B4-BE49-F238E27FC236}">
                <a16:creationId xmlns:a16="http://schemas.microsoft.com/office/drawing/2014/main" id="{CDA4E8A5-A84D-4979-967D-1D8C3053DCAD}"/>
              </a:ext>
            </a:extLst>
          </p:cNvPr>
          <p:cNvSpPr/>
          <p:nvPr/>
        </p:nvSpPr>
        <p:spPr>
          <a:xfrm>
            <a:off x="9213882" y="3312337"/>
            <a:ext cx="1977630" cy="108223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Pokazatelji ishoda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350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00C3B7C-3FBB-4828-AD3D-BA05AB78F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731520"/>
            <a:ext cx="10666145" cy="142646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700" dirty="0">
                <a:solidFill>
                  <a:srgbClr val="FFFFFF"/>
                </a:solidFill>
              </a:rPr>
              <a:t>STRATEŠKI PROJEKT 1. </a:t>
            </a:r>
            <a:br>
              <a:rPr lang="pl-PL" sz="3700" dirty="0">
                <a:solidFill>
                  <a:srgbClr val="FFFFFF"/>
                </a:solidFill>
              </a:rPr>
            </a:br>
            <a:r>
              <a:rPr lang="pl-PL" sz="3700" b="1" dirty="0">
                <a:solidFill>
                  <a:srgbClr val="FFFFFF"/>
                </a:solidFill>
              </a:rPr>
              <a:t>Biokovka 5.0 – mediteranski centar izvrsnosti lječilišnog i wellness turizma</a:t>
            </a:r>
            <a:endParaRPr lang="hr-HR" sz="3700" b="1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2480956"/>
            <a:ext cx="2112264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43B7DA58-7173-4260-87B9-03ACFAE7AA4E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AEC120C7-6EF0-46F2-B12B-348F120C53B0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Tablica 6">
            <a:extLst>
              <a:ext uri="{FF2B5EF4-FFF2-40B4-BE49-F238E27FC236}">
                <a16:creationId xmlns:a16="http://schemas.microsoft.com/office/drawing/2014/main" id="{8D465411-3F5E-4578-8B40-97E46A781B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625510"/>
              </p:ext>
            </p:extLst>
          </p:nvPr>
        </p:nvGraphicFramePr>
        <p:xfrm>
          <a:off x="2117250" y="2631071"/>
          <a:ext cx="5897880" cy="1574801"/>
        </p:xfrm>
        <a:graphic>
          <a:graphicData uri="http://schemas.openxmlformats.org/drawingml/2006/table">
            <a:tbl>
              <a:tblPr firstRow="1" firstCol="1" bandRow="1"/>
              <a:tblGrid>
                <a:gridCol w="1238885">
                  <a:extLst>
                    <a:ext uri="{9D8B030D-6E8A-4147-A177-3AD203B41FA5}">
                      <a16:colId xmlns:a16="http://schemas.microsoft.com/office/drawing/2014/main" val="411713156"/>
                    </a:ext>
                  </a:extLst>
                </a:gridCol>
                <a:gridCol w="4658995">
                  <a:extLst>
                    <a:ext uri="{9D8B030D-6E8A-4147-A177-3AD203B41FA5}">
                      <a16:colId xmlns:a16="http://schemas.microsoft.com/office/drawing/2014/main" val="17137640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Posebni cilj 1.3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 1.3. Razvoj teritorijalno ravnomjerno raspoređenog, cjelogodišnjeg, diversificiranog, održivog i inovativnog turizma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471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Mjera 3:  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 1.3. M3: Razvoj i poticanje ulaganja u unaprjeđenje kvalitete, kvantitete, prepoznatljivosti i sigurnosti turističkih proizvoda, usluga, sadržaja te poticanje razvoja specifičnih oblika turizma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1235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projekta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Biokovka 5.0 – mediteranski centar izvrsnosti lječilišnog i wellness turizma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51789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Naziv nositelja provedbe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Specijalna bolnica za medicinsku rehabilitaciju </a:t>
                      </a:r>
                      <a:r>
                        <a:rPr lang="hr-HR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Biokovka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85865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Lokacija projekta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Splitsko-dalmatinska županija, Makarska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608408"/>
                  </a:ext>
                </a:extLst>
              </a:tr>
            </a:tbl>
          </a:graphicData>
        </a:graphic>
      </p:graphicFrame>
      <p:sp>
        <p:nvSpPr>
          <p:cNvPr id="8" name="TekstniOkvir 7">
            <a:extLst>
              <a:ext uri="{FF2B5EF4-FFF2-40B4-BE49-F238E27FC236}">
                <a16:creationId xmlns:a16="http://schemas.microsoft.com/office/drawing/2014/main" id="{A6918407-5B06-43FB-BC5E-545784B1CC78}"/>
              </a:ext>
            </a:extLst>
          </p:cNvPr>
          <p:cNvSpPr txBox="1"/>
          <p:nvPr/>
        </p:nvSpPr>
        <p:spPr>
          <a:xfrm>
            <a:off x="2072159" y="4293871"/>
            <a:ext cx="5942972" cy="93871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1100" b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Svrha projekta </a:t>
            </a:r>
            <a:r>
              <a:rPr lang="hr-HR" sz="11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jest unaprijediti konkurentnost, financijsku, ekonomsku, društvenu i ekološku održivost i učinke, otpornost, kvalitetu i profitabilnost postojećih i razvoj novih medicinskih, a posebice lječilišnih i wellness kapaciteta, proizvoda i usluga visoke razine kvalitete i visoke dodane vrijednosti za sve korisnike, Splitsko-dalmatinsku županiju kao vlasnika/osnivača, osoblje, lokalnu i regionalnu zajednicu te Republiku Hrvatsku u cjelini.</a:t>
            </a:r>
          </a:p>
        </p:txBody>
      </p:sp>
      <p:graphicFrame>
        <p:nvGraphicFramePr>
          <p:cNvPr id="9" name="Tablica 8">
            <a:extLst>
              <a:ext uri="{FF2B5EF4-FFF2-40B4-BE49-F238E27FC236}">
                <a16:creationId xmlns:a16="http://schemas.microsoft.com/office/drawing/2014/main" id="{2A8DF98C-2235-4A56-852C-5ADA94BAC4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749584"/>
              </p:ext>
            </p:extLst>
          </p:nvPr>
        </p:nvGraphicFramePr>
        <p:xfrm>
          <a:off x="2072158" y="5421706"/>
          <a:ext cx="5942972" cy="318897"/>
        </p:xfrm>
        <a:graphic>
          <a:graphicData uri="http://schemas.openxmlformats.org/drawingml/2006/table">
            <a:tbl>
              <a:tblPr firstRow="1" firstCol="1" bandRow="1"/>
              <a:tblGrid>
                <a:gridCol w="1248357">
                  <a:extLst>
                    <a:ext uri="{9D8B030D-6E8A-4147-A177-3AD203B41FA5}">
                      <a16:colId xmlns:a16="http://schemas.microsoft.com/office/drawing/2014/main" val="4218581068"/>
                    </a:ext>
                  </a:extLst>
                </a:gridCol>
                <a:gridCol w="4694615">
                  <a:extLst>
                    <a:ext uri="{9D8B030D-6E8A-4147-A177-3AD203B41FA5}">
                      <a16:colId xmlns:a16="http://schemas.microsoft.com/office/drawing/2014/main" val="40832662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Procijenjena vrijednost projekta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215.000.000,00 Kn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973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5581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3721</Words>
  <Application>Microsoft Office PowerPoint</Application>
  <PresentationFormat>Široki zaslon</PresentationFormat>
  <Paragraphs>564</Paragraphs>
  <Slides>31</Slides>
  <Notes>7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Raleway</vt:lpstr>
      <vt:lpstr>Times New Roman</vt:lpstr>
      <vt:lpstr>Wingdings</vt:lpstr>
      <vt:lpstr>Tema sustava Office</vt:lpstr>
      <vt:lpstr>II. sjednica tematskih radnih skupina </vt:lpstr>
      <vt:lpstr>Tijekom sudjelovanja molimo: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STRATEŠKI PROJEKT 1.  Biokovka 5.0 – mediteranski centar izvrsnosti lječilišnog i wellness turizma</vt:lpstr>
      <vt:lpstr>STRATEŠKI PROJEKT 2.  Nacionalni centar izvrsnosti (NCI) Nova Sela </vt:lpstr>
      <vt:lpstr> STRATEŠKI PROJEKT 3.  Uspostava Regionalnog centra kompetentnosti u sektoru turizma i ugostiteljstva Splitsko-dalmatinske županije </vt:lpstr>
      <vt:lpstr> STRATEŠKI PROJEKT 4.  Uspostava Regionalnog centra kompetentnosti za elektrotehniku i računalstvo Splitsko-dalmatinske županije  </vt:lpstr>
      <vt:lpstr> STRATEŠKI PROJEKT 5.  Izgradnja Županijskog centra za gospodarenje otpadom u Kladnjicama, Lećevica </vt:lpstr>
      <vt:lpstr> STRATEŠKI PROJEKT 6.  Uspostava Nastavnog regionalnog središta za osposobljavanje operativnih snaga u sustavu vatrogastva </vt:lpstr>
      <vt:lpstr> STRATEŠKI PROJEKT 7.  Izgradnja reverzibilne hidroelektrane Korita (RHE Korita) </vt:lpstr>
      <vt:lpstr> STRATEŠKI PROJEKT 8.  Izgradnja sunčane elektrane Dugopolje </vt:lpstr>
      <vt:lpstr> STRATEŠKI PROJEKT 9.  Projekt Izgradnje spojne ceste čvor „Vučevica“ na A1 – čvor na DC8, dionica čvor Vučevica – tunel Kozjak </vt:lpstr>
      <vt:lpstr> STRATEŠKI PROJEKT 10.   Multimodalna platforma Splitske aglomeracije Solin-Stobreč-Dugi rat-Omiš </vt:lpstr>
      <vt:lpstr> STRATEŠKI PROJEKT 11.   KRILO JESENICE - Uređenje i dogradnja luke  </vt:lpstr>
      <vt:lpstr> STRATEŠKI PROJEKT 12.   Jačanje kapaciteta KBC Split kroz implementaciju projekata Centra za akutnu medicinu, Centra za specijalističko-konzilijarnu zdravstvenu zaštitu I Istraživačkog medicinskog centra Split (IMCS) </vt:lpstr>
      <vt:lpstr>Odabrani pokazatelji za Prioritet 1. Konkurentno i otporno gospodarstvo  </vt:lpstr>
      <vt:lpstr>PowerPoint prezentacija</vt:lpstr>
      <vt:lpstr>Odabrani pokazatelji za Prioritet 2. Obrazovanje kao temeljni stup razvoja te usklađeno i perspektivno tržište rada</vt:lpstr>
      <vt:lpstr>PowerPoint prezentacija</vt:lpstr>
      <vt:lpstr>Odabrani pokazatelji za Prioritet 3. Zelena i resursno učinkovita županija održive infrastrukture</vt:lpstr>
      <vt:lpstr>PowerPoint prezentacija</vt:lpstr>
      <vt:lpstr>Odabrani pokazatelji za Prioritet 4. Zdrav, aktivan i kvalitetan život stanovnika Splitsko-dalmatinske županije</vt:lpstr>
      <vt:lpstr>PowerPoint prezentacija</vt:lpstr>
      <vt:lpstr>Prilog 1. Predložak .xls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Osnivačka sjednica Partnerskog vijeća Splitsko-dalmatinske županije</dc:title>
  <dc:creator>Ivan Samardžija</dc:creator>
  <cp:lastModifiedBy>Đeni Vuković</cp:lastModifiedBy>
  <cp:revision>8</cp:revision>
  <cp:lastPrinted>2020-07-27T12:54:51Z</cp:lastPrinted>
  <dcterms:created xsi:type="dcterms:W3CDTF">2020-07-27T12:47:29Z</dcterms:created>
  <dcterms:modified xsi:type="dcterms:W3CDTF">2022-03-21T08:02:28Z</dcterms:modified>
</cp:coreProperties>
</file>