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58" r:id="rId5"/>
    <p:sldId id="259" r:id="rId6"/>
    <p:sldId id="280" r:id="rId7"/>
    <p:sldId id="275" r:id="rId8"/>
    <p:sldId id="276" r:id="rId9"/>
    <p:sldId id="286" r:id="rId10"/>
    <p:sldId id="281" r:id="rId11"/>
    <p:sldId id="285" r:id="rId12"/>
    <p:sldId id="284" r:id="rId13"/>
    <p:sldId id="277" r:id="rId14"/>
    <p:sldId id="278" r:id="rId15"/>
    <p:sldId id="279" r:id="rId16"/>
    <p:sldId id="260" r:id="rId17"/>
    <p:sldId id="261" r:id="rId18"/>
    <p:sldId id="282" r:id="rId19"/>
    <p:sldId id="262" r:id="rId20"/>
    <p:sldId id="265" r:id="rId21"/>
    <p:sldId id="264" r:id="rId22"/>
    <p:sldId id="271" r:id="rId23"/>
    <p:sldId id="268" r:id="rId24"/>
    <p:sldId id="270" r:id="rId25"/>
    <p:sldId id="266" r:id="rId26"/>
    <p:sldId id="269" r:id="rId27"/>
    <p:sldId id="267" r:id="rId28"/>
    <p:sldId id="274" r:id="rId29"/>
  </p:sldIdLst>
  <p:sldSz cx="12192000" cy="6858000"/>
  <p:notesSz cx="6797675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n Samardžija" initials="IS" lastIdx="1" clrIdx="0">
    <p:extLst>
      <p:ext uri="{19B8F6BF-5375-455C-9EA6-DF929625EA0E}">
        <p15:presenceInfo xmlns:p15="http://schemas.microsoft.com/office/powerpoint/2012/main" userId="S::ivan.samardzija@rera.hr::862960df-f3f7-4edc-8b2d-e68eb67a89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509C6-EE9C-443C-AE4A-4841CEEEF08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82C7355-AECA-4900-A871-90D9E255B46B}">
      <dgm:prSet phldrT="[Tekst]"/>
      <dgm:spPr/>
      <dgm:t>
        <a:bodyPr/>
        <a:lstStyle/>
        <a:p>
          <a:r>
            <a:rPr lang="hr-BA" b="1" dirty="0"/>
            <a:t>Županijska skupština Splitsko-dalmatinske županije </a:t>
          </a:r>
        </a:p>
        <a:p>
          <a:r>
            <a:rPr lang="hr-BA" dirty="0"/>
            <a:t>- Usvajanje nacrta Plana razvoja Splitsko-dalmatinske županije 2021.-2027.</a:t>
          </a:r>
          <a:endParaRPr lang="hr-HR" dirty="0"/>
        </a:p>
      </dgm:t>
    </dgm:pt>
    <dgm:pt modelId="{BB18BA4F-9857-4083-9D55-5A03EEB6760A}" type="parTrans" cxnId="{384D31BE-3A7A-4156-9FB0-FCAFAC6EBED3}">
      <dgm:prSet/>
      <dgm:spPr/>
      <dgm:t>
        <a:bodyPr/>
        <a:lstStyle/>
        <a:p>
          <a:endParaRPr lang="hr-HR"/>
        </a:p>
      </dgm:t>
    </dgm:pt>
    <dgm:pt modelId="{D92AA6E4-DE42-4655-A6B6-5ADE81B0AD43}" type="sibTrans" cxnId="{384D31BE-3A7A-4156-9FB0-FCAFAC6EBED3}">
      <dgm:prSet/>
      <dgm:spPr/>
      <dgm:t>
        <a:bodyPr/>
        <a:lstStyle/>
        <a:p>
          <a:endParaRPr lang="hr-HR"/>
        </a:p>
      </dgm:t>
    </dgm:pt>
    <dgm:pt modelId="{4DC0F3EC-3104-4CE4-8998-86F4794AF752}">
      <dgm:prSet phldrT="[Tekst]"/>
      <dgm:spPr/>
      <dgm:t>
        <a:bodyPr/>
        <a:lstStyle/>
        <a:p>
          <a:r>
            <a:rPr lang="hr-BA" u="sng" dirty="0"/>
            <a:t>Nositelj izrade:</a:t>
          </a:r>
        </a:p>
        <a:p>
          <a:r>
            <a:rPr lang="hr-BA" b="1" dirty="0"/>
            <a:t>Splitsko-dalmatinska županija</a:t>
          </a:r>
          <a:endParaRPr lang="hr-HR" b="1" dirty="0"/>
        </a:p>
      </dgm:t>
    </dgm:pt>
    <dgm:pt modelId="{8E5F306D-2FC0-4E56-98B6-DE8642050BE3}" type="parTrans" cxnId="{7EEDCF04-2365-4F80-82E3-A88D223B6A4F}">
      <dgm:prSet/>
      <dgm:spPr/>
      <dgm:t>
        <a:bodyPr/>
        <a:lstStyle/>
        <a:p>
          <a:endParaRPr lang="hr-HR"/>
        </a:p>
      </dgm:t>
    </dgm:pt>
    <dgm:pt modelId="{9A559E94-6EBC-4036-8D69-7555B00FB271}" type="sibTrans" cxnId="{7EEDCF04-2365-4F80-82E3-A88D223B6A4F}">
      <dgm:prSet/>
      <dgm:spPr/>
      <dgm:t>
        <a:bodyPr/>
        <a:lstStyle/>
        <a:p>
          <a:endParaRPr lang="hr-HR"/>
        </a:p>
      </dgm:t>
    </dgm:pt>
    <dgm:pt modelId="{0A8A6319-3CF5-43F3-9618-43B40B4B1432}">
      <dgm:prSet phldrT="[Tekst]"/>
      <dgm:spPr/>
      <dgm:t>
        <a:bodyPr/>
        <a:lstStyle/>
        <a:p>
          <a:r>
            <a:rPr lang="hr-BA" b="1" dirty="0"/>
            <a:t>Partnersko vijeće Splitsko-dalmatinske županije</a:t>
          </a:r>
          <a:endParaRPr lang="hr-HR" b="1" dirty="0"/>
        </a:p>
      </dgm:t>
    </dgm:pt>
    <dgm:pt modelId="{A6632166-302B-4B49-B9F9-63FC40808194}" type="parTrans" cxnId="{7BEF9A3B-90D6-4EB6-B8A6-F01C99B2270B}">
      <dgm:prSet/>
      <dgm:spPr/>
      <dgm:t>
        <a:bodyPr/>
        <a:lstStyle/>
        <a:p>
          <a:endParaRPr lang="hr-HR"/>
        </a:p>
      </dgm:t>
    </dgm:pt>
    <dgm:pt modelId="{FC86E791-E2DD-42CD-8B66-617AA7BB0CE3}" type="sibTrans" cxnId="{7BEF9A3B-90D6-4EB6-B8A6-F01C99B2270B}">
      <dgm:prSet/>
      <dgm:spPr/>
      <dgm:t>
        <a:bodyPr/>
        <a:lstStyle/>
        <a:p>
          <a:endParaRPr lang="hr-HR"/>
        </a:p>
      </dgm:t>
    </dgm:pt>
    <dgm:pt modelId="{B6A62524-1C67-45FD-B374-84B5201894D5}">
      <dgm:prSet phldrT="[Tekst]"/>
      <dgm:spPr/>
      <dgm:t>
        <a:bodyPr/>
        <a:lstStyle/>
        <a:p>
          <a:r>
            <a:rPr lang="hr-BA" b="1" dirty="0"/>
            <a:t>Tematske radne skupine</a:t>
          </a:r>
          <a:endParaRPr lang="hr-HR" b="1" dirty="0"/>
        </a:p>
      </dgm:t>
    </dgm:pt>
    <dgm:pt modelId="{8FCEC4DE-DD6D-47FF-B282-5A0E56171813}" type="parTrans" cxnId="{12612D33-3953-4F1E-A858-A090C11B7FCC}">
      <dgm:prSet/>
      <dgm:spPr/>
      <dgm:t>
        <a:bodyPr/>
        <a:lstStyle/>
        <a:p>
          <a:endParaRPr lang="hr-HR"/>
        </a:p>
      </dgm:t>
    </dgm:pt>
    <dgm:pt modelId="{BCD92E6F-8082-4A2B-A2AC-E1B719B7CB50}" type="sibTrans" cxnId="{12612D33-3953-4F1E-A858-A090C11B7FCC}">
      <dgm:prSet/>
      <dgm:spPr/>
      <dgm:t>
        <a:bodyPr/>
        <a:lstStyle/>
        <a:p>
          <a:endParaRPr lang="hr-HR"/>
        </a:p>
      </dgm:t>
    </dgm:pt>
    <dgm:pt modelId="{981DCCED-590F-4EF1-99ED-6CF05A088E2D}">
      <dgm:prSet phldrT="[Tekst]"/>
      <dgm:spPr/>
      <dgm:t>
        <a:bodyPr/>
        <a:lstStyle/>
        <a:p>
          <a:r>
            <a:rPr lang="hr-BA" u="sng" dirty="0"/>
            <a:t>Koordinator izrade:</a:t>
          </a:r>
        </a:p>
        <a:p>
          <a:r>
            <a:rPr lang="hr-BA" b="1" dirty="0"/>
            <a:t>Javna ustanova RERA S.D. za koordinaciju i razvoj Splitsko-dalmatinske županije</a:t>
          </a:r>
          <a:endParaRPr lang="hr-HR" b="1" dirty="0"/>
        </a:p>
      </dgm:t>
    </dgm:pt>
    <dgm:pt modelId="{1DCAA046-C729-4398-8711-3529531F2E57}" type="parTrans" cxnId="{7108B932-6918-4D43-AD41-28E1C33382A1}">
      <dgm:prSet/>
      <dgm:spPr/>
      <dgm:t>
        <a:bodyPr/>
        <a:lstStyle/>
        <a:p>
          <a:endParaRPr lang="hr-HR"/>
        </a:p>
      </dgm:t>
    </dgm:pt>
    <dgm:pt modelId="{FE3EBC62-8DCB-4943-9D58-7DF214C55E30}" type="sibTrans" cxnId="{7108B932-6918-4D43-AD41-28E1C33382A1}">
      <dgm:prSet/>
      <dgm:spPr/>
      <dgm:t>
        <a:bodyPr/>
        <a:lstStyle/>
        <a:p>
          <a:endParaRPr lang="hr-HR"/>
        </a:p>
      </dgm:t>
    </dgm:pt>
    <dgm:pt modelId="{5F36A3AC-FF2F-402C-8316-6708D1DFD3A2}">
      <dgm:prSet phldrT="[Tekst]"/>
      <dgm:spPr/>
      <dgm:t>
        <a:bodyPr/>
        <a:lstStyle/>
        <a:p>
          <a:r>
            <a:rPr lang="hr-BA" b="1" dirty="0"/>
            <a:t>Vanjski suradnik – Vanjsko vrednovanje izrade (ex </a:t>
          </a:r>
          <a:r>
            <a:rPr lang="hr-BA" b="1" dirty="0" err="1"/>
            <a:t>ante</a:t>
          </a:r>
          <a:r>
            <a:rPr lang="hr-BA" b="1" dirty="0"/>
            <a:t>)</a:t>
          </a:r>
          <a:endParaRPr lang="hr-HR" b="1" dirty="0"/>
        </a:p>
      </dgm:t>
    </dgm:pt>
    <dgm:pt modelId="{2055A1E6-232B-4DDD-90F6-90A7D5D608F1}" type="parTrans" cxnId="{4485C31F-1A7A-4FC4-9839-04E3B681D007}">
      <dgm:prSet/>
      <dgm:spPr/>
      <dgm:t>
        <a:bodyPr/>
        <a:lstStyle/>
        <a:p>
          <a:endParaRPr lang="hr-HR"/>
        </a:p>
      </dgm:t>
    </dgm:pt>
    <dgm:pt modelId="{B14BFAAF-B6DD-48D2-A9BE-2BEB80A75B87}" type="sibTrans" cxnId="{4485C31F-1A7A-4FC4-9839-04E3B681D007}">
      <dgm:prSet/>
      <dgm:spPr/>
      <dgm:t>
        <a:bodyPr/>
        <a:lstStyle/>
        <a:p>
          <a:endParaRPr lang="hr-HR"/>
        </a:p>
      </dgm:t>
    </dgm:pt>
    <dgm:pt modelId="{1FDECC54-B60B-48AB-9756-11795EA3E4BA}">
      <dgm:prSet/>
      <dgm:spPr/>
      <dgm:t>
        <a:bodyPr/>
        <a:lstStyle/>
        <a:p>
          <a:r>
            <a:rPr lang="hr-BA" b="1" dirty="0"/>
            <a:t>Stručni tim JU RERA S.D. </a:t>
          </a:r>
          <a:endParaRPr lang="hr-HR" b="1" dirty="0"/>
        </a:p>
      </dgm:t>
    </dgm:pt>
    <dgm:pt modelId="{E19A2A52-92D3-4BD2-8582-143BF9B110A2}" type="parTrans" cxnId="{F0677C7B-B340-49D7-9E8D-E5307006A4C1}">
      <dgm:prSet/>
      <dgm:spPr/>
      <dgm:t>
        <a:bodyPr/>
        <a:lstStyle/>
        <a:p>
          <a:endParaRPr lang="hr-HR"/>
        </a:p>
      </dgm:t>
    </dgm:pt>
    <dgm:pt modelId="{602E02F7-B879-4EF5-BE97-2C9017A00AA7}" type="sibTrans" cxnId="{F0677C7B-B340-49D7-9E8D-E5307006A4C1}">
      <dgm:prSet/>
      <dgm:spPr/>
      <dgm:t>
        <a:bodyPr/>
        <a:lstStyle/>
        <a:p>
          <a:endParaRPr lang="hr-HR"/>
        </a:p>
      </dgm:t>
    </dgm:pt>
    <dgm:pt modelId="{F61EB16B-6AEF-4273-A567-C5EC25B99FFA}">
      <dgm:prSet/>
      <dgm:spPr/>
      <dgm:t>
        <a:bodyPr/>
        <a:lstStyle/>
        <a:p>
          <a:r>
            <a:rPr lang="hr-BA" b="1" dirty="0"/>
            <a:t>Koordinacijsko tijelo za sustav strateškog planiranja pri Ministarstvu</a:t>
          </a:r>
          <a:r>
            <a:rPr lang="en-US" b="1" dirty="0"/>
            <a:t> </a:t>
          </a:r>
          <a:r>
            <a:rPr lang="en-US" b="1" dirty="0" err="1"/>
            <a:t>regionalnog</a:t>
          </a:r>
          <a:r>
            <a:rPr lang="en-US" b="1" dirty="0"/>
            <a:t> </a:t>
          </a:r>
          <a:r>
            <a:rPr lang="en-US" b="1" dirty="0" err="1"/>
            <a:t>razvoja</a:t>
          </a:r>
          <a:r>
            <a:rPr lang="en-US" b="1" dirty="0"/>
            <a:t> </a:t>
          </a:r>
          <a:r>
            <a:rPr lang="en-US" b="1" dirty="0" err="1"/>
            <a:t>i</a:t>
          </a:r>
          <a:r>
            <a:rPr lang="en-US" b="1" dirty="0"/>
            <a:t> </a:t>
          </a:r>
          <a:r>
            <a:rPr lang="en-US" b="1" dirty="0" err="1"/>
            <a:t>fondova</a:t>
          </a:r>
          <a:r>
            <a:rPr lang="en-US" b="1" dirty="0"/>
            <a:t> EU</a:t>
          </a:r>
          <a:endParaRPr lang="hr-HR" b="1" dirty="0"/>
        </a:p>
      </dgm:t>
    </dgm:pt>
    <dgm:pt modelId="{4449BF04-0BEB-420D-B033-FA4FA9FA4839}" type="parTrans" cxnId="{3E4EDD31-9860-4601-AA4E-2033689C7B73}">
      <dgm:prSet/>
      <dgm:spPr/>
      <dgm:t>
        <a:bodyPr/>
        <a:lstStyle/>
        <a:p>
          <a:endParaRPr lang="hr-HR"/>
        </a:p>
      </dgm:t>
    </dgm:pt>
    <dgm:pt modelId="{19DBCC24-55B7-40DD-9A55-71BEE2CC98DE}" type="sibTrans" cxnId="{3E4EDD31-9860-4601-AA4E-2033689C7B73}">
      <dgm:prSet/>
      <dgm:spPr/>
      <dgm:t>
        <a:bodyPr/>
        <a:lstStyle/>
        <a:p>
          <a:endParaRPr lang="hr-HR"/>
        </a:p>
      </dgm:t>
    </dgm:pt>
    <dgm:pt modelId="{0D62E43D-BB91-4769-98A1-EF8B82E8D179}">
      <dgm:prSet/>
      <dgm:spPr/>
      <dgm:t>
        <a:bodyPr/>
        <a:lstStyle/>
        <a:p>
          <a:r>
            <a:rPr lang="en-US" b="1" dirty="0"/>
            <a:t>Tim za </a:t>
          </a:r>
          <a:r>
            <a:rPr lang="en-US" b="1" dirty="0" err="1"/>
            <a:t>strateško</a:t>
          </a:r>
          <a:r>
            <a:rPr lang="en-US" b="1" dirty="0"/>
            <a:t> </a:t>
          </a:r>
          <a:r>
            <a:rPr lang="en-US" b="1" dirty="0" err="1"/>
            <a:t>planiranje</a:t>
          </a:r>
          <a:endParaRPr lang="hr-HR" b="1" dirty="0"/>
        </a:p>
      </dgm:t>
    </dgm:pt>
    <dgm:pt modelId="{91463328-FD7C-4F53-A0D5-43227DBC7912}" type="parTrans" cxnId="{75BBEADD-1AAB-4508-92EB-452EDAE886A4}">
      <dgm:prSet/>
      <dgm:spPr/>
      <dgm:t>
        <a:bodyPr/>
        <a:lstStyle/>
        <a:p>
          <a:endParaRPr lang="hr-HR"/>
        </a:p>
      </dgm:t>
    </dgm:pt>
    <dgm:pt modelId="{D406985E-635E-425C-A3F6-177B54B68664}" type="sibTrans" cxnId="{75BBEADD-1AAB-4508-92EB-452EDAE886A4}">
      <dgm:prSet/>
      <dgm:spPr/>
      <dgm:t>
        <a:bodyPr/>
        <a:lstStyle/>
        <a:p>
          <a:endParaRPr lang="hr-HR"/>
        </a:p>
      </dgm:t>
    </dgm:pt>
    <dgm:pt modelId="{10FF06C7-2C77-4E8E-99BB-E8C113B332AF}" type="pres">
      <dgm:prSet presAssocID="{5ED509C6-EE9C-443C-AE4A-4841CEEEF08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E0EBAD-2810-484E-AC9F-F22DCD99F0A3}" type="pres">
      <dgm:prSet presAssocID="{282C7355-AECA-4900-A871-90D9E255B46B}" presName="hierRoot1" presStyleCnt="0"/>
      <dgm:spPr/>
    </dgm:pt>
    <dgm:pt modelId="{95EF47DC-3637-4381-B3DA-76AC8437D3F1}" type="pres">
      <dgm:prSet presAssocID="{282C7355-AECA-4900-A871-90D9E255B46B}" presName="composite" presStyleCnt="0"/>
      <dgm:spPr/>
    </dgm:pt>
    <dgm:pt modelId="{40E48D91-CD02-4DF2-8DE0-15FAC01E202F}" type="pres">
      <dgm:prSet presAssocID="{282C7355-AECA-4900-A871-90D9E255B46B}" presName="background" presStyleLbl="node0" presStyleIdx="0" presStyleCnt="1"/>
      <dgm:spPr/>
    </dgm:pt>
    <dgm:pt modelId="{E77218CA-4956-45E6-8091-5BF449F512FB}" type="pres">
      <dgm:prSet presAssocID="{282C7355-AECA-4900-A871-90D9E255B46B}" presName="text" presStyleLbl="fgAcc0" presStyleIdx="0" presStyleCnt="1" custLinFactNeighborX="-55556" custLinFactNeighborY="-2493">
        <dgm:presLayoutVars>
          <dgm:chPref val="3"/>
        </dgm:presLayoutVars>
      </dgm:prSet>
      <dgm:spPr/>
    </dgm:pt>
    <dgm:pt modelId="{F94202AE-FE95-4665-BE7A-5EE9142EDAD7}" type="pres">
      <dgm:prSet presAssocID="{282C7355-AECA-4900-A871-90D9E255B46B}" presName="hierChild2" presStyleCnt="0"/>
      <dgm:spPr/>
    </dgm:pt>
    <dgm:pt modelId="{09996C9B-2F2F-4E6C-85AC-27D8EC94473E}" type="pres">
      <dgm:prSet presAssocID="{8E5F306D-2FC0-4E56-98B6-DE8642050BE3}" presName="Name10" presStyleLbl="parChTrans1D2" presStyleIdx="0" presStyleCnt="3"/>
      <dgm:spPr/>
    </dgm:pt>
    <dgm:pt modelId="{F513EB75-66EF-4B5E-ADF7-CA69D14885EF}" type="pres">
      <dgm:prSet presAssocID="{4DC0F3EC-3104-4CE4-8998-86F4794AF752}" presName="hierRoot2" presStyleCnt="0"/>
      <dgm:spPr/>
    </dgm:pt>
    <dgm:pt modelId="{36DA5E2A-4F4D-4546-AF51-44C5DE5BE2B7}" type="pres">
      <dgm:prSet presAssocID="{4DC0F3EC-3104-4CE4-8998-86F4794AF752}" presName="composite2" presStyleCnt="0"/>
      <dgm:spPr/>
    </dgm:pt>
    <dgm:pt modelId="{3FA0F1F5-AD21-4148-B72B-97ED71290896}" type="pres">
      <dgm:prSet presAssocID="{4DC0F3EC-3104-4CE4-8998-86F4794AF752}" presName="background2" presStyleLbl="node2" presStyleIdx="0" presStyleCnt="3"/>
      <dgm:spPr/>
    </dgm:pt>
    <dgm:pt modelId="{581042EC-BE30-4A38-830E-0600B0A4FBC7}" type="pres">
      <dgm:prSet presAssocID="{4DC0F3EC-3104-4CE4-8998-86F4794AF752}" presName="text2" presStyleLbl="fgAcc2" presStyleIdx="0" presStyleCnt="3">
        <dgm:presLayoutVars>
          <dgm:chPref val="3"/>
        </dgm:presLayoutVars>
      </dgm:prSet>
      <dgm:spPr/>
    </dgm:pt>
    <dgm:pt modelId="{8EAE8EF3-2164-4A88-974E-9C7D0AA3318D}" type="pres">
      <dgm:prSet presAssocID="{4DC0F3EC-3104-4CE4-8998-86F4794AF752}" presName="hierChild3" presStyleCnt="0"/>
      <dgm:spPr/>
    </dgm:pt>
    <dgm:pt modelId="{3FFFC0D3-313E-4BA6-B538-F6A5EA562002}" type="pres">
      <dgm:prSet presAssocID="{91463328-FD7C-4F53-A0D5-43227DBC7912}" presName="Name17" presStyleLbl="parChTrans1D3" presStyleIdx="0" presStyleCnt="5"/>
      <dgm:spPr/>
    </dgm:pt>
    <dgm:pt modelId="{B7F3EBAC-D068-4F0E-8728-F165B5354880}" type="pres">
      <dgm:prSet presAssocID="{0D62E43D-BB91-4769-98A1-EF8B82E8D179}" presName="hierRoot3" presStyleCnt="0"/>
      <dgm:spPr/>
    </dgm:pt>
    <dgm:pt modelId="{0D47EAEC-1595-4068-BF8B-0A54CEA8E332}" type="pres">
      <dgm:prSet presAssocID="{0D62E43D-BB91-4769-98A1-EF8B82E8D179}" presName="composite3" presStyleCnt="0"/>
      <dgm:spPr/>
    </dgm:pt>
    <dgm:pt modelId="{475A757C-E9F8-488B-9ECD-981E69FC2D23}" type="pres">
      <dgm:prSet presAssocID="{0D62E43D-BB91-4769-98A1-EF8B82E8D179}" presName="background3" presStyleLbl="node3" presStyleIdx="0" presStyleCnt="5"/>
      <dgm:spPr/>
    </dgm:pt>
    <dgm:pt modelId="{EDAB1C08-AEB0-4AF5-9B6E-CE5FCC3E2C27}" type="pres">
      <dgm:prSet presAssocID="{0D62E43D-BB91-4769-98A1-EF8B82E8D179}" presName="text3" presStyleLbl="fgAcc3" presStyleIdx="0" presStyleCnt="5" custLinFactNeighborY="-5817">
        <dgm:presLayoutVars>
          <dgm:chPref val="3"/>
        </dgm:presLayoutVars>
      </dgm:prSet>
      <dgm:spPr/>
    </dgm:pt>
    <dgm:pt modelId="{9E6B82E5-ED3D-44F7-89AC-FB8103A3EDB6}" type="pres">
      <dgm:prSet presAssocID="{0D62E43D-BB91-4769-98A1-EF8B82E8D179}" presName="hierChild4" presStyleCnt="0"/>
      <dgm:spPr/>
    </dgm:pt>
    <dgm:pt modelId="{4F6AC486-DFAA-40C6-A74A-9041788D493D}" type="pres">
      <dgm:prSet presAssocID="{A6632166-302B-4B49-B9F9-63FC40808194}" presName="Name17" presStyleLbl="parChTrans1D3" presStyleIdx="1" presStyleCnt="5"/>
      <dgm:spPr/>
    </dgm:pt>
    <dgm:pt modelId="{4305A7B0-7A55-4FAB-B663-7CD975E12AAC}" type="pres">
      <dgm:prSet presAssocID="{0A8A6319-3CF5-43F3-9618-43B40B4B1432}" presName="hierRoot3" presStyleCnt="0"/>
      <dgm:spPr/>
    </dgm:pt>
    <dgm:pt modelId="{43D75A93-2BFD-40BA-BEFB-6A28DF8AF973}" type="pres">
      <dgm:prSet presAssocID="{0A8A6319-3CF5-43F3-9618-43B40B4B1432}" presName="composite3" presStyleCnt="0"/>
      <dgm:spPr/>
    </dgm:pt>
    <dgm:pt modelId="{489A58D9-9EC1-4926-9394-F186101A6D3D}" type="pres">
      <dgm:prSet presAssocID="{0A8A6319-3CF5-43F3-9618-43B40B4B1432}" presName="background3" presStyleLbl="node3" presStyleIdx="1" presStyleCnt="5"/>
      <dgm:spPr/>
    </dgm:pt>
    <dgm:pt modelId="{12C21B8E-F144-40C7-BE68-6C21A4D98DA3}" type="pres">
      <dgm:prSet presAssocID="{0A8A6319-3CF5-43F3-9618-43B40B4B1432}" presName="text3" presStyleLbl="fgAcc3" presStyleIdx="1" presStyleCnt="5">
        <dgm:presLayoutVars>
          <dgm:chPref val="3"/>
        </dgm:presLayoutVars>
      </dgm:prSet>
      <dgm:spPr/>
    </dgm:pt>
    <dgm:pt modelId="{7D58E891-7BDA-4685-8D90-4CC915CA98C0}" type="pres">
      <dgm:prSet presAssocID="{0A8A6319-3CF5-43F3-9618-43B40B4B1432}" presName="hierChild4" presStyleCnt="0"/>
      <dgm:spPr/>
    </dgm:pt>
    <dgm:pt modelId="{DBE822D3-C962-431E-87C4-C47FE5EFC884}" type="pres">
      <dgm:prSet presAssocID="{8FCEC4DE-DD6D-47FF-B282-5A0E56171813}" presName="Name17" presStyleLbl="parChTrans1D3" presStyleIdx="2" presStyleCnt="5"/>
      <dgm:spPr/>
    </dgm:pt>
    <dgm:pt modelId="{98F8108E-079D-43FF-BBC9-8B44DD901929}" type="pres">
      <dgm:prSet presAssocID="{B6A62524-1C67-45FD-B374-84B5201894D5}" presName="hierRoot3" presStyleCnt="0"/>
      <dgm:spPr/>
    </dgm:pt>
    <dgm:pt modelId="{753AA0AD-3083-41ED-8990-06462A6FD27E}" type="pres">
      <dgm:prSet presAssocID="{B6A62524-1C67-45FD-B374-84B5201894D5}" presName="composite3" presStyleCnt="0"/>
      <dgm:spPr/>
    </dgm:pt>
    <dgm:pt modelId="{A7679ED5-C36B-4C7C-BBA9-F53BD03CA69E}" type="pres">
      <dgm:prSet presAssocID="{B6A62524-1C67-45FD-B374-84B5201894D5}" presName="background3" presStyleLbl="node3" presStyleIdx="2" presStyleCnt="5"/>
      <dgm:spPr/>
    </dgm:pt>
    <dgm:pt modelId="{F90673E3-B209-4953-9D0A-36D7FA324C19}" type="pres">
      <dgm:prSet presAssocID="{B6A62524-1C67-45FD-B374-84B5201894D5}" presName="text3" presStyleLbl="fgAcc3" presStyleIdx="2" presStyleCnt="5">
        <dgm:presLayoutVars>
          <dgm:chPref val="3"/>
        </dgm:presLayoutVars>
      </dgm:prSet>
      <dgm:spPr/>
    </dgm:pt>
    <dgm:pt modelId="{7E912DC9-44BD-425F-8366-BD483298E305}" type="pres">
      <dgm:prSet presAssocID="{B6A62524-1C67-45FD-B374-84B5201894D5}" presName="hierChild4" presStyleCnt="0"/>
      <dgm:spPr/>
    </dgm:pt>
    <dgm:pt modelId="{FED9F793-2C74-4F08-B12D-AB05CDF8F4FE}" type="pres">
      <dgm:prSet presAssocID="{1DCAA046-C729-4398-8711-3529531F2E57}" presName="Name10" presStyleLbl="parChTrans1D2" presStyleIdx="1" presStyleCnt="3"/>
      <dgm:spPr/>
    </dgm:pt>
    <dgm:pt modelId="{75D28F3E-6FFF-4C95-A283-923A1F03A295}" type="pres">
      <dgm:prSet presAssocID="{981DCCED-590F-4EF1-99ED-6CF05A088E2D}" presName="hierRoot2" presStyleCnt="0"/>
      <dgm:spPr/>
    </dgm:pt>
    <dgm:pt modelId="{47882E0A-F3CE-4C55-9116-58782E70147E}" type="pres">
      <dgm:prSet presAssocID="{981DCCED-590F-4EF1-99ED-6CF05A088E2D}" presName="composite2" presStyleCnt="0"/>
      <dgm:spPr/>
    </dgm:pt>
    <dgm:pt modelId="{A4393051-02BE-4C73-B5A2-FC095B9A13CD}" type="pres">
      <dgm:prSet presAssocID="{981DCCED-590F-4EF1-99ED-6CF05A088E2D}" presName="background2" presStyleLbl="node2" presStyleIdx="1" presStyleCnt="3"/>
      <dgm:spPr/>
    </dgm:pt>
    <dgm:pt modelId="{9DB96113-ADCF-499C-9D67-B02A88415FD7}" type="pres">
      <dgm:prSet presAssocID="{981DCCED-590F-4EF1-99ED-6CF05A088E2D}" presName="text2" presStyleLbl="fgAcc2" presStyleIdx="1" presStyleCnt="3">
        <dgm:presLayoutVars>
          <dgm:chPref val="3"/>
        </dgm:presLayoutVars>
      </dgm:prSet>
      <dgm:spPr/>
    </dgm:pt>
    <dgm:pt modelId="{8DC9A052-2C55-499A-9DB7-9BFCD4A8A718}" type="pres">
      <dgm:prSet presAssocID="{981DCCED-590F-4EF1-99ED-6CF05A088E2D}" presName="hierChild3" presStyleCnt="0"/>
      <dgm:spPr/>
    </dgm:pt>
    <dgm:pt modelId="{8EB2E71A-B4DB-40F1-88E0-E0F8CE4221F7}" type="pres">
      <dgm:prSet presAssocID="{E19A2A52-92D3-4BD2-8582-143BF9B110A2}" presName="Name17" presStyleLbl="parChTrans1D3" presStyleIdx="3" presStyleCnt="5"/>
      <dgm:spPr/>
    </dgm:pt>
    <dgm:pt modelId="{C44DD35F-1045-4D1C-BA0F-52CC9803CFB5}" type="pres">
      <dgm:prSet presAssocID="{1FDECC54-B60B-48AB-9756-11795EA3E4BA}" presName="hierRoot3" presStyleCnt="0"/>
      <dgm:spPr/>
    </dgm:pt>
    <dgm:pt modelId="{9EB3574C-9502-4D1F-BD32-6AD8CDD5AA66}" type="pres">
      <dgm:prSet presAssocID="{1FDECC54-B60B-48AB-9756-11795EA3E4BA}" presName="composite3" presStyleCnt="0"/>
      <dgm:spPr/>
    </dgm:pt>
    <dgm:pt modelId="{77767A2C-80D3-4463-ACC3-65DB81D4776B}" type="pres">
      <dgm:prSet presAssocID="{1FDECC54-B60B-48AB-9756-11795EA3E4BA}" presName="background3" presStyleLbl="node3" presStyleIdx="3" presStyleCnt="5"/>
      <dgm:spPr/>
    </dgm:pt>
    <dgm:pt modelId="{05F01096-8991-44C7-991A-BD65DF1A9B18}" type="pres">
      <dgm:prSet presAssocID="{1FDECC54-B60B-48AB-9756-11795EA3E4BA}" presName="text3" presStyleLbl="fgAcc3" presStyleIdx="3" presStyleCnt="5">
        <dgm:presLayoutVars>
          <dgm:chPref val="3"/>
        </dgm:presLayoutVars>
      </dgm:prSet>
      <dgm:spPr/>
    </dgm:pt>
    <dgm:pt modelId="{AED1B1DA-3323-41F7-80E7-492D5D99468D}" type="pres">
      <dgm:prSet presAssocID="{1FDECC54-B60B-48AB-9756-11795EA3E4BA}" presName="hierChild4" presStyleCnt="0"/>
      <dgm:spPr/>
    </dgm:pt>
    <dgm:pt modelId="{2173D673-0F20-4123-AD4E-79305AC94A7F}" type="pres">
      <dgm:prSet presAssocID="{2055A1E6-232B-4DDD-90F6-90A7D5D608F1}" presName="Name17" presStyleLbl="parChTrans1D3" presStyleIdx="4" presStyleCnt="5"/>
      <dgm:spPr/>
    </dgm:pt>
    <dgm:pt modelId="{B7623205-35CB-459D-91C4-4301DC237329}" type="pres">
      <dgm:prSet presAssocID="{5F36A3AC-FF2F-402C-8316-6708D1DFD3A2}" presName="hierRoot3" presStyleCnt="0"/>
      <dgm:spPr/>
    </dgm:pt>
    <dgm:pt modelId="{F2C6AE56-E935-4B72-86F8-FFD119AE3853}" type="pres">
      <dgm:prSet presAssocID="{5F36A3AC-FF2F-402C-8316-6708D1DFD3A2}" presName="composite3" presStyleCnt="0"/>
      <dgm:spPr/>
    </dgm:pt>
    <dgm:pt modelId="{196A97DA-06CA-4443-B384-4D70F1F72B59}" type="pres">
      <dgm:prSet presAssocID="{5F36A3AC-FF2F-402C-8316-6708D1DFD3A2}" presName="background3" presStyleLbl="node3" presStyleIdx="4" presStyleCnt="5"/>
      <dgm:spPr/>
    </dgm:pt>
    <dgm:pt modelId="{D833450A-71A0-492A-A697-1F1654C8AE4F}" type="pres">
      <dgm:prSet presAssocID="{5F36A3AC-FF2F-402C-8316-6708D1DFD3A2}" presName="text3" presStyleLbl="fgAcc3" presStyleIdx="4" presStyleCnt="5">
        <dgm:presLayoutVars>
          <dgm:chPref val="3"/>
        </dgm:presLayoutVars>
      </dgm:prSet>
      <dgm:spPr/>
    </dgm:pt>
    <dgm:pt modelId="{11130EA2-D097-4533-8ADF-2974FDB42F8B}" type="pres">
      <dgm:prSet presAssocID="{5F36A3AC-FF2F-402C-8316-6708D1DFD3A2}" presName="hierChild4" presStyleCnt="0"/>
      <dgm:spPr/>
    </dgm:pt>
    <dgm:pt modelId="{AE6487EA-4959-46FD-A8F7-DFF6C2D72B0A}" type="pres">
      <dgm:prSet presAssocID="{4449BF04-0BEB-420D-B033-FA4FA9FA4839}" presName="Name10" presStyleLbl="parChTrans1D2" presStyleIdx="2" presStyleCnt="3"/>
      <dgm:spPr/>
    </dgm:pt>
    <dgm:pt modelId="{12AD6165-2B40-48E7-AE04-1269BBEB984C}" type="pres">
      <dgm:prSet presAssocID="{F61EB16B-6AEF-4273-A567-C5EC25B99FFA}" presName="hierRoot2" presStyleCnt="0"/>
      <dgm:spPr/>
    </dgm:pt>
    <dgm:pt modelId="{E9FF139A-1D90-4704-B3D4-61D61FF279BA}" type="pres">
      <dgm:prSet presAssocID="{F61EB16B-6AEF-4273-A567-C5EC25B99FFA}" presName="composite2" presStyleCnt="0"/>
      <dgm:spPr/>
    </dgm:pt>
    <dgm:pt modelId="{164B574B-F11B-47BA-B6B7-D1B23D619C47}" type="pres">
      <dgm:prSet presAssocID="{F61EB16B-6AEF-4273-A567-C5EC25B99FFA}" presName="background2" presStyleLbl="node2" presStyleIdx="2" presStyleCnt="3"/>
      <dgm:spPr/>
    </dgm:pt>
    <dgm:pt modelId="{AC18D634-B3DC-4B81-9771-F7DC59636C08}" type="pres">
      <dgm:prSet presAssocID="{F61EB16B-6AEF-4273-A567-C5EC25B99FFA}" presName="text2" presStyleLbl="fgAcc2" presStyleIdx="2" presStyleCnt="3" custLinFactNeighborX="1500" custLinFactNeighborY="-788">
        <dgm:presLayoutVars>
          <dgm:chPref val="3"/>
        </dgm:presLayoutVars>
      </dgm:prSet>
      <dgm:spPr/>
    </dgm:pt>
    <dgm:pt modelId="{48CD5B00-0FCF-43D5-A4B4-3D69782331E5}" type="pres">
      <dgm:prSet presAssocID="{F61EB16B-6AEF-4273-A567-C5EC25B99FFA}" presName="hierChild3" presStyleCnt="0"/>
      <dgm:spPr/>
    </dgm:pt>
  </dgm:ptLst>
  <dgm:cxnLst>
    <dgm:cxn modelId="{7EEDCF04-2365-4F80-82E3-A88D223B6A4F}" srcId="{282C7355-AECA-4900-A871-90D9E255B46B}" destId="{4DC0F3EC-3104-4CE4-8998-86F4794AF752}" srcOrd="0" destOrd="0" parTransId="{8E5F306D-2FC0-4E56-98B6-DE8642050BE3}" sibTransId="{9A559E94-6EBC-4036-8D69-7555B00FB271}"/>
    <dgm:cxn modelId="{701EE904-A1C6-4CF0-823E-F3E31577D9DA}" type="presOf" srcId="{282C7355-AECA-4900-A871-90D9E255B46B}" destId="{E77218CA-4956-45E6-8091-5BF449F512FB}" srcOrd="0" destOrd="0" presId="urn:microsoft.com/office/officeart/2005/8/layout/hierarchy1"/>
    <dgm:cxn modelId="{4485C31F-1A7A-4FC4-9839-04E3B681D007}" srcId="{981DCCED-590F-4EF1-99ED-6CF05A088E2D}" destId="{5F36A3AC-FF2F-402C-8316-6708D1DFD3A2}" srcOrd="1" destOrd="0" parTransId="{2055A1E6-232B-4DDD-90F6-90A7D5D608F1}" sibTransId="{B14BFAAF-B6DD-48D2-A9BE-2BEB80A75B87}"/>
    <dgm:cxn modelId="{48EA2229-E5C7-4DE9-840D-08D2B13CD8FB}" type="presOf" srcId="{1DCAA046-C729-4398-8711-3529531F2E57}" destId="{FED9F793-2C74-4F08-B12D-AB05CDF8F4FE}" srcOrd="0" destOrd="0" presId="urn:microsoft.com/office/officeart/2005/8/layout/hierarchy1"/>
    <dgm:cxn modelId="{06E7662D-D375-43CA-992E-25D762750A67}" type="presOf" srcId="{8E5F306D-2FC0-4E56-98B6-DE8642050BE3}" destId="{09996C9B-2F2F-4E6C-85AC-27D8EC94473E}" srcOrd="0" destOrd="0" presId="urn:microsoft.com/office/officeart/2005/8/layout/hierarchy1"/>
    <dgm:cxn modelId="{3E4EDD31-9860-4601-AA4E-2033689C7B73}" srcId="{282C7355-AECA-4900-A871-90D9E255B46B}" destId="{F61EB16B-6AEF-4273-A567-C5EC25B99FFA}" srcOrd="2" destOrd="0" parTransId="{4449BF04-0BEB-420D-B033-FA4FA9FA4839}" sibTransId="{19DBCC24-55B7-40DD-9A55-71BEE2CC98DE}"/>
    <dgm:cxn modelId="{7108B932-6918-4D43-AD41-28E1C33382A1}" srcId="{282C7355-AECA-4900-A871-90D9E255B46B}" destId="{981DCCED-590F-4EF1-99ED-6CF05A088E2D}" srcOrd="1" destOrd="0" parTransId="{1DCAA046-C729-4398-8711-3529531F2E57}" sibTransId="{FE3EBC62-8DCB-4943-9D58-7DF214C55E30}"/>
    <dgm:cxn modelId="{12612D33-3953-4F1E-A858-A090C11B7FCC}" srcId="{4DC0F3EC-3104-4CE4-8998-86F4794AF752}" destId="{B6A62524-1C67-45FD-B374-84B5201894D5}" srcOrd="2" destOrd="0" parTransId="{8FCEC4DE-DD6D-47FF-B282-5A0E56171813}" sibTransId="{BCD92E6F-8082-4A2B-A2AC-E1B719B7CB50}"/>
    <dgm:cxn modelId="{7BEF9A3B-90D6-4EB6-B8A6-F01C99B2270B}" srcId="{4DC0F3EC-3104-4CE4-8998-86F4794AF752}" destId="{0A8A6319-3CF5-43F3-9618-43B40B4B1432}" srcOrd="1" destOrd="0" parTransId="{A6632166-302B-4B49-B9F9-63FC40808194}" sibTransId="{FC86E791-E2DD-42CD-8B66-617AA7BB0CE3}"/>
    <dgm:cxn modelId="{7B9D1261-9FAC-45FB-94E2-997925A5D8AE}" type="presOf" srcId="{2055A1E6-232B-4DDD-90F6-90A7D5D608F1}" destId="{2173D673-0F20-4123-AD4E-79305AC94A7F}" srcOrd="0" destOrd="0" presId="urn:microsoft.com/office/officeart/2005/8/layout/hierarchy1"/>
    <dgm:cxn modelId="{DA344B6B-DFFF-4474-A821-3F53AED27CFA}" type="presOf" srcId="{4449BF04-0BEB-420D-B033-FA4FA9FA4839}" destId="{AE6487EA-4959-46FD-A8F7-DFF6C2D72B0A}" srcOrd="0" destOrd="0" presId="urn:microsoft.com/office/officeart/2005/8/layout/hierarchy1"/>
    <dgm:cxn modelId="{986E366F-46BE-4769-B48F-A9595ADD29E9}" type="presOf" srcId="{0D62E43D-BB91-4769-98A1-EF8B82E8D179}" destId="{EDAB1C08-AEB0-4AF5-9B6E-CE5FCC3E2C27}" srcOrd="0" destOrd="0" presId="urn:microsoft.com/office/officeart/2005/8/layout/hierarchy1"/>
    <dgm:cxn modelId="{C3F6D177-EB2E-4517-9635-830C818B033A}" type="presOf" srcId="{A6632166-302B-4B49-B9F9-63FC40808194}" destId="{4F6AC486-DFAA-40C6-A74A-9041788D493D}" srcOrd="0" destOrd="0" presId="urn:microsoft.com/office/officeart/2005/8/layout/hierarchy1"/>
    <dgm:cxn modelId="{71863D7B-BC6F-4C27-872A-5FE5E729EDE4}" type="presOf" srcId="{B6A62524-1C67-45FD-B374-84B5201894D5}" destId="{F90673E3-B209-4953-9D0A-36D7FA324C19}" srcOrd="0" destOrd="0" presId="urn:microsoft.com/office/officeart/2005/8/layout/hierarchy1"/>
    <dgm:cxn modelId="{F0677C7B-B340-49D7-9E8D-E5307006A4C1}" srcId="{981DCCED-590F-4EF1-99ED-6CF05A088E2D}" destId="{1FDECC54-B60B-48AB-9756-11795EA3E4BA}" srcOrd="0" destOrd="0" parTransId="{E19A2A52-92D3-4BD2-8582-143BF9B110A2}" sibTransId="{602E02F7-B879-4EF5-BE97-2C9017A00AA7}"/>
    <dgm:cxn modelId="{AC689285-C70B-482D-9F9D-DB39DD5029D3}" type="presOf" srcId="{0A8A6319-3CF5-43F3-9618-43B40B4B1432}" destId="{12C21B8E-F144-40C7-BE68-6C21A4D98DA3}" srcOrd="0" destOrd="0" presId="urn:microsoft.com/office/officeart/2005/8/layout/hierarchy1"/>
    <dgm:cxn modelId="{AAAEAC8E-FED1-47CC-9231-D5F924233664}" type="presOf" srcId="{8FCEC4DE-DD6D-47FF-B282-5A0E56171813}" destId="{DBE822D3-C962-431E-87C4-C47FE5EFC884}" srcOrd="0" destOrd="0" presId="urn:microsoft.com/office/officeart/2005/8/layout/hierarchy1"/>
    <dgm:cxn modelId="{9F61B393-99E5-40CC-9AA8-C9E3D3CBCE39}" type="presOf" srcId="{1FDECC54-B60B-48AB-9756-11795EA3E4BA}" destId="{05F01096-8991-44C7-991A-BD65DF1A9B18}" srcOrd="0" destOrd="0" presId="urn:microsoft.com/office/officeart/2005/8/layout/hierarchy1"/>
    <dgm:cxn modelId="{178C279C-16EC-411D-8E64-41153560A4C8}" type="presOf" srcId="{5ED509C6-EE9C-443C-AE4A-4841CEEEF088}" destId="{10FF06C7-2C77-4E8E-99BB-E8C113B332AF}" srcOrd="0" destOrd="0" presId="urn:microsoft.com/office/officeart/2005/8/layout/hierarchy1"/>
    <dgm:cxn modelId="{1572B09D-0332-4E75-839F-E1696BF4807C}" type="presOf" srcId="{91463328-FD7C-4F53-A0D5-43227DBC7912}" destId="{3FFFC0D3-313E-4BA6-B538-F6A5EA562002}" srcOrd="0" destOrd="0" presId="urn:microsoft.com/office/officeart/2005/8/layout/hierarchy1"/>
    <dgm:cxn modelId="{CA9325AB-CDF8-46A7-9F1E-F22373D96787}" type="presOf" srcId="{F61EB16B-6AEF-4273-A567-C5EC25B99FFA}" destId="{AC18D634-B3DC-4B81-9771-F7DC59636C08}" srcOrd="0" destOrd="0" presId="urn:microsoft.com/office/officeart/2005/8/layout/hierarchy1"/>
    <dgm:cxn modelId="{5F7EACB4-6DB7-4E9B-8576-ECB4F3029C0E}" type="presOf" srcId="{4DC0F3EC-3104-4CE4-8998-86F4794AF752}" destId="{581042EC-BE30-4A38-830E-0600B0A4FBC7}" srcOrd="0" destOrd="0" presId="urn:microsoft.com/office/officeart/2005/8/layout/hierarchy1"/>
    <dgm:cxn modelId="{384D31BE-3A7A-4156-9FB0-FCAFAC6EBED3}" srcId="{5ED509C6-EE9C-443C-AE4A-4841CEEEF088}" destId="{282C7355-AECA-4900-A871-90D9E255B46B}" srcOrd="0" destOrd="0" parTransId="{BB18BA4F-9857-4083-9D55-5A03EEB6760A}" sibTransId="{D92AA6E4-DE42-4655-A6B6-5ADE81B0AD43}"/>
    <dgm:cxn modelId="{92C5D9D5-C2F0-4277-A9DC-CEA7C4784BA5}" type="presOf" srcId="{981DCCED-590F-4EF1-99ED-6CF05A088E2D}" destId="{9DB96113-ADCF-499C-9D67-B02A88415FD7}" srcOrd="0" destOrd="0" presId="urn:microsoft.com/office/officeart/2005/8/layout/hierarchy1"/>
    <dgm:cxn modelId="{75BBEADD-1AAB-4508-92EB-452EDAE886A4}" srcId="{4DC0F3EC-3104-4CE4-8998-86F4794AF752}" destId="{0D62E43D-BB91-4769-98A1-EF8B82E8D179}" srcOrd="0" destOrd="0" parTransId="{91463328-FD7C-4F53-A0D5-43227DBC7912}" sibTransId="{D406985E-635E-425C-A3F6-177B54B68664}"/>
    <dgm:cxn modelId="{C9ADCCE5-ED2E-408F-8295-8148CB17C53A}" type="presOf" srcId="{5F36A3AC-FF2F-402C-8316-6708D1DFD3A2}" destId="{D833450A-71A0-492A-A697-1F1654C8AE4F}" srcOrd="0" destOrd="0" presId="urn:microsoft.com/office/officeart/2005/8/layout/hierarchy1"/>
    <dgm:cxn modelId="{512185F2-E4C9-4F71-AC49-E2EF1DD7EBD9}" type="presOf" srcId="{E19A2A52-92D3-4BD2-8582-143BF9B110A2}" destId="{8EB2E71A-B4DB-40F1-88E0-E0F8CE4221F7}" srcOrd="0" destOrd="0" presId="urn:microsoft.com/office/officeart/2005/8/layout/hierarchy1"/>
    <dgm:cxn modelId="{CD92DDA2-33AB-4671-ADD8-A917D98CDA5A}" type="presParOf" srcId="{10FF06C7-2C77-4E8E-99BB-E8C113B332AF}" destId="{38E0EBAD-2810-484E-AC9F-F22DCD99F0A3}" srcOrd="0" destOrd="0" presId="urn:microsoft.com/office/officeart/2005/8/layout/hierarchy1"/>
    <dgm:cxn modelId="{DB7950C4-0670-4238-8FFE-3BD38ED11DAD}" type="presParOf" srcId="{38E0EBAD-2810-484E-AC9F-F22DCD99F0A3}" destId="{95EF47DC-3637-4381-B3DA-76AC8437D3F1}" srcOrd="0" destOrd="0" presId="urn:microsoft.com/office/officeart/2005/8/layout/hierarchy1"/>
    <dgm:cxn modelId="{95A33ABA-D231-46B3-AD1D-04D0520F8C2B}" type="presParOf" srcId="{95EF47DC-3637-4381-B3DA-76AC8437D3F1}" destId="{40E48D91-CD02-4DF2-8DE0-15FAC01E202F}" srcOrd="0" destOrd="0" presId="urn:microsoft.com/office/officeart/2005/8/layout/hierarchy1"/>
    <dgm:cxn modelId="{4633CDB2-C058-4D25-ACF8-9FD231A3E5B8}" type="presParOf" srcId="{95EF47DC-3637-4381-B3DA-76AC8437D3F1}" destId="{E77218CA-4956-45E6-8091-5BF449F512FB}" srcOrd="1" destOrd="0" presId="urn:microsoft.com/office/officeart/2005/8/layout/hierarchy1"/>
    <dgm:cxn modelId="{279D21B5-7C10-43E3-9406-7644E21EF8D9}" type="presParOf" srcId="{38E0EBAD-2810-484E-AC9F-F22DCD99F0A3}" destId="{F94202AE-FE95-4665-BE7A-5EE9142EDAD7}" srcOrd="1" destOrd="0" presId="urn:microsoft.com/office/officeart/2005/8/layout/hierarchy1"/>
    <dgm:cxn modelId="{83946537-B46C-4CEF-B1B8-D45FC01308FA}" type="presParOf" srcId="{F94202AE-FE95-4665-BE7A-5EE9142EDAD7}" destId="{09996C9B-2F2F-4E6C-85AC-27D8EC94473E}" srcOrd="0" destOrd="0" presId="urn:microsoft.com/office/officeart/2005/8/layout/hierarchy1"/>
    <dgm:cxn modelId="{2F2E74FE-6F07-4A95-AC8D-A9753A05CC26}" type="presParOf" srcId="{F94202AE-FE95-4665-BE7A-5EE9142EDAD7}" destId="{F513EB75-66EF-4B5E-ADF7-CA69D14885EF}" srcOrd="1" destOrd="0" presId="urn:microsoft.com/office/officeart/2005/8/layout/hierarchy1"/>
    <dgm:cxn modelId="{D518FB94-D415-4B36-85E8-7DDC35AD739E}" type="presParOf" srcId="{F513EB75-66EF-4B5E-ADF7-CA69D14885EF}" destId="{36DA5E2A-4F4D-4546-AF51-44C5DE5BE2B7}" srcOrd="0" destOrd="0" presId="urn:microsoft.com/office/officeart/2005/8/layout/hierarchy1"/>
    <dgm:cxn modelId="{23EB6EBE-6B5F-4422-A600-2C1A47886BF1}" type="presParOf" srcId="{36DA5E2A-4F4D-4546-AF51-44C5DE5BE2B7}" destId="{3FA0F1F5-AD21-4148-B72B-97ED71290896}" srcOrd="0" destOrd="0" presId="urn:microsoft.com/office/officeart/2005/8/layout/hierarchy1"/>
    <dgm:cxn modelId="{74F420BB-7C08-44A1-8C25-AD80FEF33C5F}" type="presParOf" srcId="{36DA5E2A-4F4D-4546-AF51-44C5DE5BE2B7}" destId="{581042EC-BE30-4A38-830E-0600B0A4FBC7}" srcOrd="1" destOrd="0" presId="urn:microsoft.com/office/officeart/2005/8/layout/hierarchy1"/>
    <dgm:cxn modelId="{92152827-FB43-464D-911B-5632A479BF97}" type="presParOf" srcId="{F513EB75-66EF-4B5E-ADF7-CA69D14885EF}" destId="{8EAE8EF3-2164-4A88-974E-9C7D0AA3318D}" srcOrd="1" destOrd="0" presId="urn:microsoft.com/office/officeart/2005/8/layout/hierarchy1"/>
    <dgm:cxn modelId="{ECADFE2F-5488-4945-8D99-19313F8F9C89}" type="presParOf" srcId="{8EAE8EF3-2164-4A88-974E-9C7D0AA3318D}" destId="{3FFFC0D3-313E-4BA6-B538-F6A5EA562002}" srcOrd="0" destOrd="0" presId="urn:microsoft.com/office/officeart/2005/8/layout/hierarchy1"/>
    <dgm:cxn modelId="{90E78F9B-2FB5-4D49-91E6-7696FE2A79B2}" type="presParOf" srcId="{8EAE8EF3-2164-4A88-974E-9C7D0AA3318D}" destId="{B7F3EBAC-D068-4F0E-8728-F165B5354880}" srcOrd="1" destOrd="0" presId="urn:microsoft.com/office/officeart/2005/8/layout/hierarchy1"/>
    <dgm:cxn modelId="{BD5DE509-171F-4D3B-B773-C9B38ED95086}" type="presParOf" srcId="{B7F3EBAC-D068-4F0E-8728-F165B5354880}" destId="{0D47EAEC-1595-4068-BF8B-0A54CEA8E332}" srcOrd="0" destOrd="0" presId="urn:microsoft.com/office/officeart/2005/8/layout/hierarchy1"/>
    <dgm:cxn modelId="{762E98C2-84AA-4B72-8ED4-9E68C0DCE94A}" type="presParOf" srcId="{0D47EAEC-1595-4068-BF8B-0A54CEA8E332}" destId="{475A757C-E9F8-488B-9ECD-981E69FC2D23}" srcOrd="0" destOrd="0" presId="urn:microsoft.com/office/officeart/2005/8/layout/hierarchy1"/>
    <dgm:cxn modelId="{869A0C49-E308-4C0A-AEF1-B77250C8DB94}" type="presParOf" srcId="{0D47EAEC-1595-4068-BF8B-0A54CEA8E332}" destId="{EDAB1C08-AEB0-4AF5-9B6E-CE5FCC3E2C27}" srcOrd="1" destOrd="0" presId="urn:microsoft.com/office/officeart/2005/8/layout/hierarchy1"/>
    <dgm:cxn modelId="{FF3C971B-2BE5-4BA2-942D-DC4C9D232820}" type="presParOf" srcId="{B7F3EBAC-D068-4F0E-8728-F165B5354880}" destId="{9E6B82E5-ED3D-44F7-89AC-FB8103A3EDB6}" srcOrd="1" destOrd="0" presId="urn:microsoft.com/office/officeart/2005/8/layout/hierarchy1"/>
    <dgm:cxn modelId="{56A9312E-A2F5-4F51-A57F-5B64F3CD6456}" type="presParOf" srcId="{8EAE8EF3-2164-4A88-974E-9C7D0AA3318D}" destId="{4F6AC486-DFAA-40C6-A74A-9041788D493D}" srcOrd="2" destOrd="0" presId="urn:microsoft.com/office/officeart/2005/8/layout/hierarchy1"/>
    <dgm:cxn modelId="{CBF8D48C-7C59-4411-902F-C86A003975A5}" type="presParOf" srcId="{8EAE8EF3-2164-4A88-974E-9C7D0AA3318D}" destId="{4305A7B0-7A55-4FAB-B663-7CD975E12AAC}" srcOrd="3" destOrd="0" presId="urn:microsoft.com/office/officeart/2005/8/layout/hierarchy1"/>
    <dgm:cxn modelId="{E1001C3B-41CA-48EF-9ECA-D06EAED1A115}" type="presParOf" srcId="{4305A7B0-7A55-4FAB-B663-7CD975E12AAC}" destId="{43D75A93-2BFD-40BA-BEFB-6A28DF8AF973}" srcOrd="0" destOrd="0" presId="urn:microsoft.com/office/officeart/2005/8/layout/hierarchy1"/>
    <dgm:cxn modelId="{CCD4C85C-CA77-4AAE-BEB8-75F0B8563EF1}" type="presParOf" srcId="{43D75A93-2BFD-40BA-BEFB-6A28DF8AF973}" destId="{489A58D9-9EC1-4926-9394-F186101A6D3D}" srcOrd="0" destOrd="0" presId="urn:microsoft.com/office/officeart/2005/8/layout/hierarchy1"/>
    <dgm:cxn modelId="{191F9117-7D9B-4EDE-A8FC-93D087119F24}" type="presParOf" srcId="{43D75A93-2BFD-40BA-BEFB-6A28DF8AF973}" destId="{12C21B8E-F144-40C7-BE68-6C21A4D98DA3}" srcOrd="1" destOrd="0" presId="urn:microsoft.com/office/officeart/2005/8/layout/hierarchy1"/>
    <dgm:cxn modelId="{817224E6-B4E1-49AE-8F86-5A23D8F55D9D}" type="presParOf" srcId="{4305A7B0-7A55-4FAB-B663-7CD975E12AAC}" destId="{7D58E891-7BDA-4685-8D90-4CC915CA98C0}" srcOrd="1" destOrd="0" presId="urn:microsoft.com/office/officeart/2005/8/layout/hierarchy1"/>
    <dgm:cxn modelId="{B23D0318-8285-44EF-A70F-4B9860ECB707}" type="presParOf" srcId="{8EAE8EF3-2164-4A88-974E-9C7D0AA3318D}" destId="{DBE822D3-C962-431E-87C4-C47FE5EFC884}" srcOrd="4" destOrd="0" presId="urn:microsoft.com/office/officeart/2005/8/layout/hierarchy1"/>
    <dgm:cxn modelId="{4D8EBC7A-0655-4C0D-8F59-92C53C26DCA1}" type="presParOf" srcId="{8EAE8EF3-2164-4A88-974E-9C7D0AA3318D}" destId="{98F8108E-079D-43FF-BBC9-8B44DD901929}" srcOrd="5" destOrd="0" presId="urn:microsoft.com/office/officeart/2005/8/layout/hierarchy1"/>
    <dgm:cxn modelId="{168DB526-386A-4CAD-BB62-F40451AA6B1E}" type="presParOf" srcId="{98F8108E-079D-43FF-BBC9-8B44DD901929}" destId="{753AA0AD-3083-41ED-8990-06462A6FD27E}" srcOrd="0" destOrd="0" presId="urn:microsoft.com/office/officeart/2005/8/layout/hierarchy1"/>
    <dgm:cxn modelId="{AFDF90AD-707C-4608-8778-65B51EBF9A9C}" type="presParOf" srcId="{753AA0AD-3083-41ED-8990-06462A6FD27E}" destId="{A7679ED5-C36B-4C7C-BBA9-F53BD03CA69E}" srcOrd="0" destOrd="0" presId="urn:microsoft.com/office/officeart/2005/8/layout/hierarchy1"/>
    <dgm:cxn modelId="{6235AE6B-FFA8-49A9-A844-669ECCF3E47A}" type="presParOf" srcId="{753AA0AD-3083-41ED-8990-06462A6FD27E}" destId="{F90673E3-B209-4953-9D0A-36D7FA324C19}" srcOrd="1" destOrd="0" presId="urn:microsoft.com/office/officeart/2005/8/layout/hierarchy1"/>
    <dgm:cxn modelId="{1DF17041-A660-4E5B-B4CF-63B6B766A70A}" type="presParOf" srcId="{98F8108E-079D-43FF-BBC9-8B44DD901929}" destId="{7E912DC9-44BD-425F-8366-BD483298E305}" srcOrd="1" destOrd="0" presId="urn:microsoft.com/office/officeart/2005/8/layout/hierarchy1"/>
    <dgm:cxn modelId="{0E815661-6DC8-42B1-9F05-D5B8DF2524D0}" type="presParOf" srcId="{F94202AE-FE95-4665-BE7A-5EE9142EDAD7}" destId="{FED9F793-2C74-4F08-B12D-AB05CDF8F4FE}" srcOrd="2" destOrd="0" presId="urn:microsoft.com/office/officeart/2005/8/layout/hierarchy1"/>
    <dgm:cxn modelId="{1C0F869B-B5D4-40D4-9EA3-D808E3C96BBB}" type="presParOf" srcId="{F94202AE-FE95-4665-BE7A-5EE9142EDAD7}" destId="{75D28F3E-6FFF-4C95-A283-923A1F03A295}" srcOrd="3" destOrd="0" presId="urn:microsoft.com/office/officeart/2005/8/layout/hierarchy1"/>
    <dgm:cxn modelId="{76C4C03A-0E87-44A0-A4C5-D52E7B23CBBD}" type="presParOf" srcId="{75D28F3E-6FFF-4C95-A283-923A1F03A295}" destId="{47882E0A-F3CE-4C55-9116-58782E70147E}" srcOrd="0" destOrd="0" presId="urn:microsoft.com/office/officeart/2005/8/layout/hierarchy1"/>
    <dgm:cxn modelId="{24FEEF74-7E2C-4883-8DDE-45F32B1E3481}" type="presParOf" srcId="{47882E0A-F3CE-4C55-9116-58782E70147E}" destId="{A4393051-02BE-4C73-B5A2-FC095B9A13CD}" srcOrd="0" destOrd="0" presId="urn:microsoft.com/office/officeart/2005/8/layout/hierarchy1"/>
    <dgm:cxn modelId="{3575180D-E7FC-48B1-9E9F-BFA781959E2C}" type="presParOf" srcId="{47882E0A-F3CE-4C55-9116-58782E70147E}" destId="{9DB96113-ADCF-499C-9D67-B02A88415FD7}" srcOrd="1" destOrd="0" presId="urn:microsoft.com/office/officeart/2005/8/layout/hierarchy1"/>
    <dgm:cxn modelId="{E8EF4494-1337-495E-AD7E-0DE2AAFE0A35}" type="presParOf" srcId="{75D28F3E-6FFF-4C95-A283-923A1F03A295}" destId="{8DC9A052-2C55-499A-9DB7-9BFCD4A8A718}" srcOrd="1" destOrd="0" presId="urn:microsoft.com/office/officeart/2005/8/layout/hierarchy1"/>
    <dgm:cxn modelId="{1C93CE90-37C4-4EBC-9B6A-4202581A5AB5}" type="presParOf" srcId="{8DC9A052-2C55-499A-9DB7-9BFCD4A8A718}" destId="{8EB2E71A-B4DB-40F1-88E0-E0F8CE4221F7}" srcOrd="0" destOrd="0" presId="urn:microsoft.com/office/officeart/2005/8/layout/hierarchy1"/>
    <dgm:cxn modelId="{7ABEB8D2-3F13-4B83-B5A1-64821F5B1D23}" type="presParOf" srcId="{8DC9A052-2C55-499A-9DB7-9BFCD4A8A718}" destId="{C44DD35F-1045-4D1C-BA0F-52CC9803CFB5}" srcOrd="1" destOrd="0" presId="urn:microsoft.com/office/officeart/2005/8/layout/hierarchy1"/>
    <dgm:cxn modelId="{306AA232-B55A-48C2-BF13-2CE3A4D24FD6}" type="presParOf" srcId="{C44DD35F-1045-4D1C-BA0F-52CC9803CFB5}" destId="{9EB3574C-9502-4D1F-BD32-6AD8CDD5AA66}" srcOrd="0" destOrd="0" presId="urn:microsoft.com/office/officeart/2005/8/layout/hierarchy1"/>
    <dgm:cxn modelId="{05B98CAE-A33F-410F-9B4C-4A801F21F6AA}" type="presParOf" srcId="{9EB3574C-9502-4D1F-BD32-6AD8CDD5AA66}" destId="{77767A2C-80D3-4463-ACC3-65DB81D4776B}" srcOrd="0" destOrd="0" presId="urn:microsoft.com/office/officeart/2005/8/layout/hierarchy1"/>
    <dgm:cxn modelId="{213FDFAE-1732-4754-8BDF-51A1BA9D2D1D}" type="presParOf" srcId="{9EB3574C-9502-4D1F-BD32-6AD8CDD5AA66}" destId="{05F01096-8991-44C7-991A-BD65DF1A9B18}" srcOrd="1" destOrd="0" presId="urn:microsoft.com/office/officeart/2005/8/layout/hierarchy1"/>
    <dgm:cxn modelId="{D264B2DB-FB27-4BC0-9C67-40A34BE6E290}" type="presParOf" srcId="{C44DD35F-1045-4D1C-BA0F-52CC9803CFB5}" destId="{AED1B1DA-3323-41F7-80E7-492D5D99468D}" srcOrd="1" destOrd="0" presId="urn:microsoft.com/office/officeart/2005/8/layout/hierarchy1"/>
    <dgm:cxn modelId="{084B2537-E33A-42E0-959F-7ECFB59E1CB0}" type="presParOf" srcId="{8DC9A052-2C55-499A-9DB7-9BFCD4A8A718}" destId="{2173D673-0F20-4123-AD4E-79305AC94A7F}" srcOrd="2" destOrd="0" presId="urn:microsoft.com/office/officeart/2005/8/layout/hierarchy1"/>
    <dgm:cxn modelId="{D2214557-EBB3-46B5-8D21-BC397DEC3826}" type="presParOf" srcId="{8DC9A052-2C55-499A-9DB7-9BFCD4A8A718}" destId="{B7623205-35CB-459D-91C4-4301DC237329}" srcOrd="3" destOrd="0" presId="urn:microsoft.com/office/officeart/2005/8/layout/hierarchy1"/>
    <dgm:cxn modelId="{C66978E6-16BB-4472-9605-9B67B35BEDD6}" type="presParOf" srcId="{B7623205-35CB-459D-91C4-4301DC237329}" destId="{F2C6AE56-E935-4B72-86F8-FFD119AE3853}" srcOrd="0" destOrd="0" presId="urn:microsoft.com/office/officeart/2005/8/layout/hierarchy1"/>
    <dgm:cxn modelId="{AB7DB143-287E-47C6-A947-78B23CD470F0}" type="presParOf" srcId="{F2C6AE56-E935-4B72-86F8-FFD119AE3853}" destId="{196A97DA-06CA-4443-B384-4D70F1F72B59}" srcOrd="0" destOrd="0" presId="urn:microsoft.com/office/officeart/2005/8/layout/hierarchy1"/>
    <dgm:cxn modelId="{E61E3112-A04C-4BBF-B220-E36E63E1E0BB}" type="presParOf" srcId="{F2C6AE56-E935-4B72-86F8-FFD119AE3853}" destId="{D833450A-71A0-492A-A697-1F1654C8AE4F}" srcOrd="1" destOrd="0" presId="urn:microsoft.com/office/officeart/2005/8/layout/hierarchy1"/>
    <dgm:cxn modelId="{37D225F2-D067-42D2-B258-5E253414877F}" type="presParOf" srcId="{B7623205-35CB-459D-91C4-4301DC237329}" destId="{11130EA2-D097-4533-8ADF-2974FDB42F8B}" srcOrd="1" destOrd="0" presId="urn:microsoft.com/office/officeart/2005/8/layout/hierarchy1"/>
    <dgm:cxn modelId="{6EF479DC-ED39-4210-9D10-96EDB30CC538}" type="presParOf" srcId="{F94202AE-FE95-4665-BE7A-5EE9142EDAD7}" destId="{AE6487EA-4959-46FD-A8F7-DFF6C2D72B0A}" srcOrd="4" destOrd="0" presId="urn:microsoft.com/office/officeart/2005/8/layout/hierarchy1"/>
    <dgm:cxn modelId="{91E7EAA3-E862-4586-9BCC-7F97A9275D28}" type="presParOf" srcId="{F94202AE-FE95-4665-BE7A-5EE9142EDAD7}" destId="{12AD6165-2B40-48E7-AE04-1269BBEB984C}" srcOrd="5" destOrd="0" presId="urn:microsoft.com/office/officeart/2005/8/layout/hierarchy1"/>
    <dgm:cxn modelId="{723AFEB8-825B-41FC-AB8E-4848F037AF45}" type="presParOf" srcId="{12AD6165-2B40-48E7-AE04-1269BBEB984C}" destId="{E9FF139A-1D90-4704-B3D4-61D61FF279BA}" srcOrd="0" destOrd="0" presId="urn:microsoft.com/office/officeart/2005/8/layout/hierarchy1"/>
    <dgm:cxn modelId="{49CE2532-87F2-44B3-8FF7-4B4CE2C3DCD5}" type="presParOf" srcId="{E9FF139A-1D90-4704-B3D4-61D61FF279BA}" destId="{164B574B-F11B-47BA-B6B7-D1B23D619C47}" srcOrd="0" destOrd="0" presId="urn:microsoft.com/office/officeart/2005/8/layout/hierarchy1"/>
    <dgm:cxn modelId="{990379F5-2C67-45CF-BA91-FC39CAD5143E}" type="presParOf" srcId="{E9FF139A-1D90-4704-B3D4-61D61FF279BA}" destId="{AC18D634-B3DC-4B81-9771-F7DC59636C08}" srcOrd="1" destOrd="0" presId="urn:microsoft.com/office/officeart/2005/8/layout/hierarchy1"/>
    <dgm:cxn modelId="{F24C8CF4-8712-4C25-98DB-86386E42E71E}" type="presParOf" srcId="{12AD6165-2B40-48E7-AE04-1269BBEB984C}" destId="{48CD5B00-0FCF-43D5-A4B4-3D69782331E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A5FB6F-8A92-484D-8F83-A28D2E8B49B2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C08A6A0-AD1A-4D7C-9AA6-3B949508EA17}">
      <dgm:prSet phldrT="[Tekst]"/>
      <dgm:spPr/>
      <dgm:t>
        <a:bodyPr/>
        <a:lstStyle/>
        <a:p>
          <a:r>
            <a:rPr lang="hr-BA" dirty="0"/>
            <a:t>DEMOGRAFIJA, ZDRAVSTVO I SOCIJALNA SKRB</a:t>
          </a:r>
          <a:endParaRPr lang="hr-HR" dirty="0"/>
        </a:p>
      </dgm:t>
    </dgm:pt>
    <dgm:pt modelId="{F14AA3A6-609D-4B29-9A49-205726E417AC}" type="parTrans" cxnId="{00ECF9E4-EADF-4006-9CA6-248391B15FDA}">
      <dgm:prSet/>
      <dgm:spPr/>
      <dgm:t>
        <a:bodyPr/>
        <a:lstStyle/>
        <a:p>
          <a:endParaRPr lang="hr-HR"/>
        </a:p>
      </dgm:t>
    </dgm:pt>
    <dgm:pt modelId="{A4CD8A0A-D696-4010-9B68-B8AC2C5E9B16}" type="sibTrans" cxnId="{00ECF9E4-EADF-4006-9CA6-248391B15FDA}">
      <dgm:prSet/>
      <dgm:spPr/>
      <dgm:t>
        <a:bodyPr/>
        <a:lstStyle/>
        <a:p>
          <a:endParaRPr lang="hr-HR"/>
        </a:p>
      </dgm:t>
    </dgm:pt>
    <dgm:pt modelId="{EAB64BED-347B-44E0-BD5E-6CA7ACA8E3C4}">
      <dgm:prSet phldrT="[Tekst]"/>
      <dgm:spPr/>
      <dgm:t>
        <a:bodyPr/>
        <a:lstStyle/>
        <a:p>
          <a:r>
            <a:rPr lang="hr-BA" dirty="0"/>
            <a:t>OBRAZOVANJE, ZNANOST, KULTURA I SPORT</a:t>
          </a:r>
          <a:endParaRPr lang="hr-HR" dirty="0"/>
        </a:p>
      </dgm:t>
    </dgm:pt>
    <dgm:pt modelId="{CC0E21E2-BF67-441E-9BEC-C179BFF22977}" type="parTrans" cxnId="{0660C36A-FCC5-4A0A-84C9-8607E70A442C}">
      <dgm:prSet/>
      <dgm:spPr/>
      <dgm:t>
        <a:bodyPr/>
        <a:lstStyle/>
        <a:p>
          <a:endParaRPr lang="hr-HR"/>
        </a:p>
      </dgm:t>
    </dgm:pt>
    <dgm:pt modelId="{BEE9D772-B38A-4826-BF62-4E67B093DED9}" type="sibTrans" cxnId="{0660C36A-FCC5-4A0A-84C9-8607E70A442C}">
      <dgm:prSet/>
      <dgm:spPr/>
      <dgm:t>
        <a:bodyPr/>
        <a:lstStyle/>
        <a:p>
          <a:endParaRPr lang="hr-HR"/>
        </a:p>
      </dgm:t>
    </dgm:pt>
    <dgm:pt modelId="{57780B72-4E68-467D-AE84-1F640807D905}">
      <dgm:prSet phldrT="[Tekst]"/>
      <dgm:spPr/>
      <dgm:t>
        <a:bodyPr/>
        <a:lstStyle/>
        <a:p>
          <a:r>
            <a:rPr lang="hr-BA" dirty="0"/>
            <a:t>GOSPODARSTVO I TRŽIŠTE RADA</a:t>
          </a:r>
          <a:endParaRPr lang="hr-HR" dirty="0"/>
        </a:p>
      </dgm:t>
    </dgm:pt>
    <dgm:pt modelId="{0C8D76C2-51BA-419E-A8E0-F374749D49BB}" type="parTrans" cxnId="{D21004C4-7E04-45EB-B1EA-AE8195D799B6}">
      <dgm:prSet/>
      <dgm:spPr/>
      <dgm:t>
        <a:bodyPr/>
        <a:lstStyle/>
        <a:p>
          <a:endParaRPr lang="hr-HR"/>
        </a:p>
      </dgm:t>
    </dgm:pt>
    <dgm:pt modelId="{AB64BF36-EF19-4E63-80C0-16FE0F60E4B7}" type="sibTrans" cxnId="{D21004C4-7E04-45EB-B1EA-AE8195D799B6}">
      <dgm:prSet/>
      <dgm:spPr/>
      <dgm:t>
        <a:bodyPr/>
        <a:lstStyle/>
        <a:p>
          <a:endParaRPr lang="hr-HR"/>
        </a:p>
      </dgm:t>
    </dgm:pt>
    <dgm:pt modelId="{BE31BBC0-B6F0-469E-A725-6638640EF3B3}">
      <dgm:prSet phldrT="[Tekst]"/>
      <dgm:spPr/>
      <dgm:t>
        <a:bodyPr/>
        <a:lstStyle/>
        <a:p>
          <a:r>
            <a:rPr lang="en-US" dirty="0"/>
            <a:t>INFRASTRUKTURA</a:t>
          </a:r>
          <a:endParaRPr lang="hr-HR" dirty="0"/>
        </a:p>
      </dgm:t>
    </dgm:pt>
    <dgm:pt modelId="{B4199582-538C-43F0-A7FB-9E5D3AB19FA1}" type="parTrans" cxnId="{1051040F-AE00-4921-A2C3-9CC095A43701}">
      <dgm:prSet/>
      <dgm:spPr/>
      <dgm:t>
        <a:bodyPr/>
        <a:lstStyle/>
        <a:p>
          <a:endParaRPr lang="hr-HR"/>
        </a:p>
      </dgm:t>
    </dgm:pt>
    <dgm:pt modelId="{AF71D560-7410-4709-B0D5-561F992C22FF}" type="sibTrans" cxnId="{1051040F-AE00-4921-A2C3-9CC095A43701}">
      <dgm:prSet/>
      <dgm:spPr/>
      <dgm:t>
        <a:bodyPr/>
        <a:lstStyle/>
        <a:p>
          <a:endParaRPr lang="hr-HR"/>
        </a:p>
      </dgm:t>
    </dgm:pt>
    <dgm:pt modelId="{D301553D-56E4-4385-92CD-B68FDB269522}">
      <dgm:prSet phldrT="[Tekst]"/>
      <dgm:spPr/>
      <dgm:t>
        <a:bodyPr/>
        <a:lstStyle/>
        <a:p>
          <a:r>
            <a:rPr lang="hr-BA" dirty="0"/>
            <a:t>PRIRODNI RESURSI, ZAŠTITA OKOLIŠA I PROSTORNO UREĐENJE</a:t>
          </a:r>
          <a:endParaRPr lang="hr-HR" dirty="0"/>
        </a:p>
      </dgm:t>
    </dgm:pt>
    <dgm:pt modelId="{5C454A93-A03D-41F3-8FCD-1A3511E03F69}" type="parTrans" cxnId="{73E9EC51-6535-4CC1-91D9-08338E8A73FF}">
      <dgm:prSet/>
      <dgm:spPr/>
      <dgm:t>
        <a:bodyPr/>
        <a:lstStyle/>
        <a:p>
          <a:endParaRPr lang="hr-HR"/>
        </a:p>
      </dgm:t>
    </dgm:pt>
    <dgm:pt modelId="{C226D266-5C1E-46E2-88E0-3417922D8706}" type="sibTrans" cxnId="{73E9EC51-6535-4CC1-91D9-08338E8A73FF}">
      <dgm:prSet/>
      <dgm:spPr/>
      <dgm:t>
        <a:bodyPr/>
        <a:lstStyle/>
        <a:p>
          <a:endParaRPr lang="hr-HR"/>
        </a:p>
      </dgm:t>
    </dgm:pt>
    <dgm:pt modelId="{92ED835E-B2B8-4E42-A0BE-B4AB805444F6}">
      <dgm:prSet/>
      <dgm:spPr/>
      <dgm:t>
        <a:bodyPr/>
        <a:lstStyle/>
        <a:p>
          <a:r>
            <a:rPr lang="hr-BA" dirty="0"/>
            <a:t>DIGITALNO DRUŠTVO, DOBRO UPRAVLJANJE I INSTITUCIONALNI OKVIR</a:t>
          </a:r>
          <a:endParaRPr lang="hr-HR" dirty="0"/>
        </a:p>
      </dgm:t>
    </dgm:pt>
    <dgm:pt modelId="{C9B4F135-6CA3-4784-A9CE-97D57AD4228C}" type="parTrans" cxnId="{2AC6E1FF-2514-45E1-BF32-A2AADFA0FE03}">
      <dgm:prSet/>
      <dgm:spPr/>
      <dgm:t>
        <a:bodyPr/>
        <a:lstStyle/>
        <a:p>
          <a:endParaRPr lang="hr-HR"/>
        </a:p>
      </dgm:t>
    </dgm:pt>
    <dgm:pt modelId="{93EB6853-9235-42AE-99A2-99835DA0BA82}" type="sibTrans" cxnId="{2AC6E1FF-2514-45E1-BF32-A2AADFA0FE03}">
      <dgm:prSet/>
      <dgm:spPr/>
      <dgm:t>
        <a:bodyPr/>
        <a:lstStyle/>
        <a:p>
          <a:endParaRPr lang="hr-HR"/>
        </a:p>
      </dgm:t>
    </dgm:pt>
    <dgm:pt modelId="{5503A5CC-82F5-416F-ADDF-0A2B18162E2F}" type="pres">
      <dgm:prSet presAssocID="{04A5FB6F-8A92-484D-8F83-A28D2E8B49B2}" presName="Name0" presStyleCnt="0">
        <dgm:presLayoutVars>
          <dgm:dir/>
          <dgm:resizeHandles val="exact"/>
        </dgm:presLayoutVars>
      </dgm:prSet>
      <dgm:spPr/>
    </dgm:pt>
    <dgm:pt modelId="{3DED89F6-0093-4496-B516-6A8D31696E1D}" type="pres">
      <dgm:prSet presAssocID="{8C08A6A0-AD1A-4D7C-9AA6-3B949508EA17}" presName="node" presStyleLbl="node1" presStyleIdx="0" presStyleCnt="6">
        <dgm:presLayoutVars>
          <dgm:bulletEnabled val="1"/>
        </dgm:presLayoutVars>
      </dgm:prSet>
      <dgm:spPr/>
    </dgm:pt>
    <dgm:pt modelId="{B974EBDC-F7AC-4B55-BFCF-86355A18201B}" type="pres">
      <dgm:prSet presAssocID="{A4CD8A0A-D696-4010-9B68-B8AC2C5E9B16}" presName="sibTrans" presStyleLbl="sibTrans1D1" presStyleIdx="0" presStyleCnt="5"/>
      <dgm:spPr/>
    </dgm:pt>
    <dgm:pt modelId="{4DC116BA-5F26-4CCB-BFA1-6F644E2F1E5D}" type="pres">
      <dgm:prSet presAssocID="{A4CD8A0A-D696-4010-9B68-B8AC2C5E9B16}" presName="connectorText" presStyleLbl="sibTrans1D1" presStyleIdx="0" presStyleCnt="5"/>
      <dgm:spPr/>
    </dgm:pt>
    <dgm:pt modelId="{E847A182-B7B6-4156-BC5C-D67A5BFF8692}" type="pres">
      <dgm:prSet presAssocID="{EAB64BED-347B-44E0-BD5E-6CA7ACA8E3C4}" presName="node" presStyleLbl="node1" presStyleIdx="1" presStyleCnt="6">
        <dgm:presLayoutVars>
          <dgm:bulletEnabled val="1"/>
        </dgm:presLayoutVars>
      </dgm:prSet>
      <dgm:spPr/>
    </dgm:pt>
    <dgm:pt modelId="{037A008A-19DE-4947-9AD8-01AB27B69AD0}" type="pres">
      <dgm:prSet presAssocID="{BEE9D772-B38A-4826-BF62-4E67B093DED9}" presName="sibTrans" presStyleLbl="sibTrans1D1" presStyleIdx="1" presStyleCnt="5"/>
      <dgm:spPr/>
    </dgm:pt>
    <dgm:pt modelId="{17244C0D-56FF-42F8-9466-62D943125C4E}" type="pres">
      <dgm:prSet presAssocID="{BEE9D772-B38A-4826-BF62-4E67B093DED9}" presName="connectorText" presStyleLbl="sibTrans1D1" presStyleIdx="1" presStyleCnt="5"/>
      <dgm:spPr/>
    </dgm:pt>
    <dgm:pt modelId="{A2ACF110-44DF-44C1-B060-BEF00DF16DFD}" type="pres">
      <dgm:prSet presAssocID="{57780B72-4E68-467D-AE84-1F640807D905}" presName="node" presStyleLbl="node1" presStyleIdx="2" presStyleCnt="6">
        <dgm:presLayoutVars>
          <dgm:bulletEnabled val="1"/>
        </dgm:presLayoutVars>
      </dgm:prSet>
      <dgm:spPr/>
    </dgm:pt>
    <dgm:pt modelId="{5936D5C5-8245-4AF4-9052-E0D6E0793BF3}" type="pres">
      <dgm:prSet presAssocID="{AB64BF36-EF19-4E63-80C0-16FE0F60E4B7}" presName="sibTrans" presStyleLbl="sibTrans1D1" presStyleIdx="2" presStyleCnt="5"/>
      <dgm:spPr/>
    </dgm:pt>
    <dgm:pt modelId="{C2DFE3AD-319D-4C9A-BC40-709C9328A3F6}" type="pres">
      <dgm:prSet presAssocID="{AB64BF36-EF19-4E63-80C0-16FE0F60E4B7}" presName="connectorText" presStyleLbl="sibTrans1D1" presStyleIdx="2" presStyleCnt="5"/>
      <dgm:spPr/>
    </dgm:pt>
    <dgm:pt modelId="{0152999B-8C57-4937-9A39-5A2F3A360A6D}" type="pres">
      <dgm:prSet presAssocID="{BE31BBC0-B6F0-469E-A725-6638640EF3B3}" presName="node" presStyleLbl="node1" presStyleIdx="3" presStyleCnt="6">
        <dgm:presLayoutVars>
          <dgm:bulletEnabled val="1"/>
        </dgm:presLayoutVars>
      </dgm:prSet>
      <dgm:spPr/>
    </dgm:pt>
    <dgm:pt modelId="{25804B80-AA4F-4C4D-BB32-AA4D1BA96EA9}" type="pres">
      <dgm:prSet presAssocID="{AF71D560-7410-4709-B0D5-561F992C22FF}" presName="sibTrans" presStyleLbl="sibTrans1D1" presStyleIdx="3" presStyleCnt="5"/>
      <dgm:spPr/>
    </dgm:pt>
    <dgm:pt modelId="{F49F3CC6-4D75-424A-890F-663BDA4CA347}" type="pres">
      <dgm:prSet presAssocID="{AF71D560-7410-4709-B0D5-561F992C22FF}" presName="connectorText" presStyleLbl="sibTrans1D1" presStyleIdx="3" presStyleCnt="5"/>
      <dgm:spPr/>
    </dgm:pt>
    <dgm:pt modelId="{6420D02E-6867-4663-8704-1AC8921F9CE9}" type="pres">
      <dgm:prSet presAssocID="{D301553D-56E4-4385-92CD-B68FDB269522}" presName="node" presStyleLbl="node1" presStyleIdx="4" presStyleCnt="6">
        <dgm:presLayoutVars>
          <dgm:bulletEnabled val="1"/>
        </dgm:presLayoutVars>
      </dgm:prSet>
      <dgm:spPr/>
    </dgm:pt>
    <dgm:pt modelId="{6502F3C7-5581-4D44-B148-FCDECC24BF23}" type="pres">
      <dgm:prSet presAssocID="{C226D266-5C1E-46E2-88E0-3417922D8706}" presName="sibTrans" presStyleLbl="sibTrans1D1" presStyleIdx="4" presStyleCnt="5"/>
      <dgm:spPr/>
    </dgm:pt>
    <dgm:pt modelId="{44A54F71-89D2-475E-BBDC-EC03557E51C6}" type="pres">
      <dgm:prSet presAssocID="{C226D266-5C1E-46E2-88E0-3417922D8706}" presName="connectorText" presStyleLbl="sibTrans1D1" presStyleIdx="4" presStyleCnt="5"/>
      <dgm:spPr/>
    </dgm:pt>
    <dgm:pt modelId="{BD691291-B49C-45E0-9E83-043E76FBCBF2}" type="pres">
      <dgm:prSet presAssocID="{92ED835E-B2B8-4E42-A0BE-B4AB805444F6}" presName="node" presStyleLbl="node1" presStyleIdx="5" presStyleCnt="6">
        <dgm:presLayoutVars>
          <dgm:bulletEnabled val="1"/>
        </dgm:presLayoutVars>
      </dgm:prSet>
      <dgm:spPr/>
    </dgm:pt>
  </dgm:ptLst>
  <dgm:cxnLst>
    <dgm:cxn modelId="{CCCAA403-20AC-4C3A-9175-2820840917F3}" type="presOf" srcId="{AF71D560-7410-4709-B0D5-561F992C22FF}" destId="{F49F3CC6-4D75-424A-890F-663BDA4CA347}" srcOrd="1" destOrd="0" presId="urn:microsoft.com/office/officeart/2016/7/layout/RepeatingBendingProcessNew"/>
    <dgm:cxn modelId="{78C73307-6D72-4918-814C-1B19AC4E733B}" type="presOf" srcId="{92ED835E-B2B8-4E42-A0BE-B4AB805444F6}" destId="{BD691291-B49C-45E0-9E83-043E76FBCBF2}" srcOrd="0" destOrd="0" presId="urn:microsoft.com/office/officeart/2016/7/layout/RepeatingBendingProcessNew"/>
    <dgm:cxn modelId="{C3968307-CD3F-4340-9445-8947D58F027D}" type="presOf" srcId="{BE31BBC0-B6F0-469E-A725-6638640EF3B3}" destId="{0152999B-8C57-4937-9A39-5A2F3A360A6D}" srcOrd="0" destOrd="0" presId="urn:microsoft.com/office/officeart/2016/7/layout/RepeatingBendingProcessNew"/>
    <dgm:cxn modelId="{1051040F-AE00-4921-A2C3-9CC095A43701}" srcId="{04A5FB6F-8A92-484D-8F83-A28D2E8B49B2}" destId="{BE31BBC0-B6F0-469E-A725-6638640EF3B3}" srcOrd="3" destOrd="0" parTransId="{B4199582-538C-43F0-A7FB-9E5D3AB19FA1}" sibTransId="{AF71D560-7410-4709-B0D5-561F992C22FF}"/>
    <dgm:cxn modelId="{E2587216-A562-4D95-B35A-6993A967B69C}" type="presOf" srcId="{A4CD8A0A-D696-4010-9B68-B8AC2C5E9B16}" destId="{4DC116BA-5F26-4CCB-BFA1-6F644E2F1E5D}" srcOrd="1" destOrd="0" presId="urn:microsoft.com/office/officeart/2016/7/layout/RepeatingBendingProcessNew"/>
    <dgm:cxn modelId="{EB159316-9AF9-487B-9CA2-0CEA717001DA}" type="presOf" srcId="{BEE9D772-B38A-4826-BF62-4E67B093DED9}" destId="{17244C0D-56FF-42F8-9466-62D943125C4E}" srcOrd="1" destOrd="0" presId="urn:microsoft.com/office/officeart/2016/7/layout/RepeatingBendingProcessNew"/>
    <dgm:cxn modelId="{EB211220-8EF9-480D-8DC9-CE7CC35CFAEB}" type="presOf" srcId="{AB64BF36-EF19-4E63-80C0-16FE0F60E4B7}" destId="{C2DFE3AD-319D-4C9A-BC40-709C9328A3F6}" srcOrd="1" destOrd="0" presId="urn:microsoft.com/office/officeart/2016/7/layout/RepeatingBendingProcessNew"/>
    <dgm:cxn modelId="{F0D54D3E-DB56-4A88-9C77-EF70B91F0707}" type="presOf" srcId="{BEE9D772-B38A-4826-BF62-4E67B093DED9}" destId="{037A008A-19DE-4947-9AD8-01AB27B69AD0}" srcOrd="0" destOrd="0" presId="urn:microsoft.com/office/officeart/2016/7/layout/RepeatingBendingProcessNew"/>
    <dgm:cxn modelId="{0660C36A-FCC5-4A0A-84C9-8607E70A442C}" srcId="{04A5FB6F-8A92-484D-8F83-A28D2E8B49B2}" destId="{EAB64BED-347B-44E0-BD5E-6CA7ACA8E3C4}" srcOrd="1" destOrd="0" parTransId="{CC0E21E2-BF67-441E-9BEC-C179BFF22977}" sibTransId="{BEE9D772-B38A-4826-BF62-4E67B093DED9}"/>
    <dgm:cxn modelId="{975FDB6E-99D9-4DA5-9A12-09893DF63D0D}" type="presOf" srcId="{57780B72-4E68-467D-AE84-1F640807D905}" destId="{A2ACF110-44DF-44C1-B060-BEF00DF16DFD}" srcOrd="0" destOrd="0" presId="urn:microsoft.com/office/officeart/2016/7/layout/RepeatingBendingProcessNew"/>
    <dgm:cxn modelId="{73E9EC51-6535-4CC1-91D9-08338E8A73FF}" srcId="{04A5FB6F-8A92-484D-8F83-A28D2E8B49B2}" destId="{D301553D-56E4-4385-92CD-B68FDB269522}" srcOrd="4" destOrd="0" parTransId="{5C454A93-A03D-41F3-8FCD-1A3511E03F69}" sibTransId="{C226D266-5C1E-46E2-88E0-3417922D8706}"/>
    <dgm:cxn modelId="{B659ABAE-BDC5-4715-9E91-25B75AF6C893}" type="presOf" srcId="{C226D266-5C1E-46E2-88E0-3417922D8706}" destId="{6502F3C7-5581-4D44-B148-FCDECC24BF23}" srcOrd="0" destOrd="0" presId="urn:microsoft.com/office/officeart/2016/7/layout/RepeatingBendingProcessNew"/>
    <dgm:cxn modelId="{18EAFCAF-C9DB-4AFC-A4F0-15EB04B98226}" type="presOf" srcId="{D301553D-56E4-4385-92CD-B68FDB269522}" destId="{6420D02E-6867-4663-8704-1AC8921F9CE9}" srcOrd="0" destOrd="0" presId="urn:microsoft.com/office/officeart/2016/7/layout/RepeatingBendingProcessNew"/>
    <dgm:cxn modelId="{4CA46ABA-E3CD-4088-A1DA-72C1414ABD4F}" type="presOf" srcId="{04A5FB6F-8A92-484D-8F83-A28D2E8B49B2}" destId="{5503A5CC-82F5-416F-ADDF-0A2B18162E2F}" srcOrd="0" destOrd="0" presId="urn:microsoft.com/office/officeart/2016/7/layout/RepeatingBendingProcessNew"/>
    <dgm:cxn modelId="{116B73BB-FFDD-4EE3-A27F-EBF19EA318F1}" type="presOf" srcId="{8C08A6A0-AD1A-4D7C-9AA6-3B949508EA17}" destId="{3DED89F6-0093-4496-B516-6A8D31696E1D}" srcOrd="0" destOrd="0" presId="urn:microsoft.com/office/officeart/2016/7/layout/RepeatingBendingProcessNew"/>
    <dgm:cxn modelId="{0DFBA1C0-A174-46C3-844B-9A841921168D}" type="presOf" srcId="{AF71D560-7410-4709-B0D5-561F992C22FF}" destId="{25804B80-AA4F-4C4D-BB32-AA4D1BA96EA9}" srcOrd="0" destOrd="0" presId="urn:microsoft.com/office/officeart/2016/7/layout/RepeatingBendingProcessNew"/>
    <dgm:cxn modelId="{D21004C4-7E04-45EB-B1EA-AE8195D799B6}" srcId="{04A5FB6F-8A92-484D-8F83-A28D2E8B49B2}" destId="{57780B72-4E68-467D-AE84-1F640807D905}" srcOrd="2" destOrd="0" parTransId="{0C8D76C2-51BA-419E-A8E0-F374749D49BB}" sibTransId="{AB64BF36-EF19-4E63-80C0-16FE0F60E4B7}"/>
    <dgm:cxn modelId="{902991C7-B9C1-42CD-8FC7-87F07FAB4293}" type="presOf" srcId="{C226D266-5C1E-46E2-88E0-3417922D8706}" destId="{44A54F71-89D2-475E-BBDC-EC03557E51C6}" srcOrd="1" destOrd="0" presId="urn:microsoft.com/office/officeart/2016/7/layout/RepeatingBendingProcessNew"/>
    <dgm:cxn modelId="{07B60FCE-02A5-464C-B87B-6363A5EF6FE3}" type="presOf" srcId="{A4CD8A0A-D696-4010-9B68-B8AC2C5E9B16}" destId="{B974EBDC-F7AC-4B55-BFCF-86355A18201B}" srcOrd="0" destOrd="0" presId="urn:microsoft.com/office/officeart/2016/7/layout/RepeatingBendingProcessNew"/>
    <dgm:cxn modelId="{00ECF9E4-EADF-4006-9CA6-248391B15FDA}" srcId="{04A5FB6F-8A92-484D-8F83-A28D2E8B49B2}" destId="{8C08A6A0-AD1A-4D7C-9AA6-3B949508EA17}" srcOrd="0" destOrd="0" parTransId="{F14AA3A6-609D-4B29-9A49-205726E417AC}" sibTransId="{A4CD8A0A-D696-4010-9B68-B8AC2C5E9B16}"/>
    <dgm:cxn modelId="{A5AA1CE6-53FA-4F92-97F8-664201F0EB8C}" type="presOf" srcId="{AB64BF36-EF19-4E63-80C0-16FE0F60E4B7}" destId="{5936D5C5-8245-4AF4-9052-E0D6E0793BF3}" srcOrd="0" destOrd="0" presId="urn:microsoft.com/office/officeart/2016/7/layout/RepeatingBendingProcessNew"/>
    <dgm:cxn modelId="{6DDE92F2-C731-4D31-9AF9-8B45434ED79C}" type="presOf" srcId="{EAB64BED-347B-44E0-BD5E-6CA7ACA8E3C4}" destId="{E847A182-B7B6-4156-BC5C-D67A5BFF8692}" srcOrd="0" destOrd="0" presId="urn:microsoft.com/office/officeart/2016/7/layout/RepeatingBendingProcessNew"/>
    <dgm:cxn modelId="{2AC6E1FF-2514-45E1-BF32-A2AADFA0FE03}" srcId="{04A5FB6F-8A92-484D-8F83-A28D2E8B49B2}" destId="{92ED835E-B2B8-4E42-A0BE-B4AB805444F6}" srcOrd="5" destOrd="0" parTransId="{C9B4F135-6CA3-4784-A9CE-97D57AD4228C}" sibTransId="{93EB6853-9235-42AE-99A2-99835DA0BA82}"/>
    <dgm:cxn modelId="{10A0D825-8D10-45B9-89A7-531E3E8F31BF}" type="presParOf" srcId="{5503A5CC-82F5-416F-ADDF-0A2B18162E2F}" destId="{3DED89F6-0093-4496-B516-6A8D31696E1D}" srcOrd="0" destOrd="0" presId="urn:microsoft.com/office/officeart/2016/7/layout/RepeatingBendingProcessNew"/>
    <dgm:cxn modelId="{0F0D183D-4368-498F-95EC-6AED4B48B1C0}" type="presParOf" srcId="{5503A5CC-82F5-416F-ADDF-0A2B18162E2F}" destId="{B974EBDC-F7AC-4B55-BFCF-86355A18201B}" srcOrd="1" destOrd="0" presId="urn:microsoft.com/office/officeart/2016/7/layout/RepeatingBendingProcessNew"/>
    <dgm:cxn modelId="{B3A6F858-0507-462C-B518-AB6240D77619}" type="presParOf" srcId="{B974EBDC-F7AC-4B55-BFCF-86355A18201B}" destId="{4DC116BA-5F26-4CCB-BFA1-6F644E2F1E5D}" srcOrd="0" destOrd="0" presId="urn:microsoft.com/office/officeart/2016/7/layout/RepeatingBendingProcessNew"/>
    <dgm:cxn modelId="{DDE0FD3D-3C3C-4284-87C8-528C8AAE378B}" type="presParOf" srcId="{5503A5CC-82F5-416F-ADDF-0A2B18162E2F}" destId="{E847A182-B7B6-4156-BC5C-D67A5BFF8692}" srcOrd="2" destOrd="0" presId="urn:microsoft.com/office/officeart/2016/7/layout/RepeatingBendingProcessNew"/>
    <dgm:cxn modelId="{87416D5F-696C-461B-B701-F9A0B2D85DA6}" type="presParOf" srcId="{5503A5CC-82F5-416F-ADDF-0A2B18162E2F}" destId="{037A008A-19DE-4947-9AD8-01AB27B69AD0}" srcOrd="3" destOrd="0" presId="urn:microsoft.com/office/officeart/2016/7/layout/RepeatingBendingProcessNew"/>
    <dgm:cxn modelId="{54414B99-E845-4B24-AC72-60BD8F0215EB}" type="presParOf" srcId="{037A008A-19DE-4947-9AD8-01AB27B69AD0}" destId="{17244C0D-56FF-42F8-9466-62D943125C4E}" srcOrd="0" destOrd="0" presId="urn:microsoft.com/office/officeart/2016/7/layout/RepeatingBendingProcessNew"/>
    <dgm:cxn modelId="{2037CD10-E6BC-487F-BB15-D52C76BAAC02}" type="presParOf" srcId="{5503A5CC-82F5-416F-ADDF-0A2B18162E2F}" destId="{A2ACF110-44DF-44C1-B060-BEF00DF16DFD}" srcOrd="4" destOrd="0" presId="urn:microsoft.com/office/officeart/2016/7/layout/RepeatingBendingProcessNew"/>
    <dgm:cxn modelId="{F0375558-15FD-4DB0-9483-137564068F2F}" type="presParOf" srcId="{5503A5CC-82F5-416F-ADDF-0A2B18162E2F}" destId="{5936D5C5-8245-4AF4-9052-E0D6E0793BF3}" srcOrd="5" destOrd="0" presId="urn:microsoft.com/office/officeart/2016/7/layout/RepeatingBendingProcessNew"/>
    <dgm:cxn modelId="{8EFEDB92-1588-42CB-9E67-01F65B49F0C5}" type="presParOf" srcId="{5936D5C5-8245-4AF4-9052-E0D6E0793BF3}" destId="{C2DFE3AD-319D-4C9A-BC40-709C9328A3F6}" srcOrd="0" destOrd="0" presId="urn:microsoft.com/office/officeart/2016/7/layout/RepeatingBendingProcessNew"/>
    <dgm:cxn modelId="{C166E4DD-6DEE-4EC7-8E58-7DAA05BC0BEB}" type="presParOf" srcId="{5503A5CC-82F5-416F-ADDF-0A2B18162E2F}" destId="{0152999B-8C57-4937-9A39-5A2F3A360A6D}" srcOrd="6" destOrd="0" presId="urn:microsoft.com/office/officeart/2016/7/layout/RepeatingBendingProcessNew"/>
    <dgm:cxn modelId="{FA73A526-D5BF-4908-9216-3CB20B657A14}" type="presParOf" srcId="{5503A5CC-82F5-416F-ADDF-0A2B18162E2F}" destId="{25804B80-AA4F-4C4D-BB32-AA4D1BA96EA9}" srcOrd="7" destOrd="0" presId="urn:microsoft.com/office/officeart/2016/7/layout/RepeatingBendingProcessNew"/>
    <dgm:cxn modelId="{7A10FF2E-B466-4ABD-82AF-1589ED61F985}" type="presParOf" srcId="{25804B80-AA4F-4C4D-BB32-AA4D1BA96EA9}" destId="{F49F3CC6-4D75-424A-890F-663BDA4CA347}" srcOrd="0" destOrd="0" presId="urn:microsoft.com/office/officeart/2016/7/layout/RepeatingBendingProcessNew"/>
    <dgm:cxn modelId="{A2D39EB7-55DF-46A8-BF40-3949C0221CE0}" type="presParOf" srcId="{5503A5CC-82F5-416F-ADDF-0A2B18162E2F}" destId="{6420D02E-6867-4663-8704-1AC8921F9CE9}" srcOrd="8" destOrd="0" presId="urn:microsoft.com/office/officeart/2016/7/layout/RepeatingBendingProcessNew"/>
    <dgm:cxn modelId="{31A1B3BD-C61B-44A2-8105-D807C4F940FF}" type="presParOf" srcId="{5503A5CC-82F5-416F-ADDF-0A2B18162E2F}" destId="{6502F3C7-5581-4D44-B148-FCDECC24BF23}" srcOrd="9" destOrd="0" presId="urn:microsoft.com/office/officeart/2016/7/layout/RepeatingBendingProcessNew"/>
    <dgm:cxn modelId="{3A0B8A57-13E8-45F3-AEFE-E006A880C0CA}" type="presParOf" srcId="{6502F3C7-5581-4D44-B148-FCDECC24BF23}" destId="{44A54F71-89D2-475E-BBDC-EC03557E51C6}" srcOrd="0" destOrd="0" presId="urn:microsoft.com/office/officeart/2016/7/layout/RepeatingBendingProcessNew"/>
    <dgm:cxn modelId="{0069F7A9-9F45-46EB-BC37-2001BBF6441C}" type="presParOf" srcId="{5503A5CC-82F5-416F-ADDF-0A2B18162E2F}" destId="{BD691291-B49C-45E0-9E83-043E76FBCBF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487EA-4959-46FD-A8F7-DFF6C2D72B0A}">
      <dsp:nvSpPr>
        <dsp:cNvPr id="0" name=""/>
        <dsp:cNvSpPr/>
      </dsp:nvSpPr>
      <dsp:spPr>
        <a:xfrm>
          <a:off x="5361853" y="1180775"/>
          <a:ext cx="4371180" cy="4890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8849"/>
              </a:lnTo>
              <a:lnTo>
                <a:pt x="4371180" y="338849"/>
              </a:lnTo>
              <a:lnTo>
                <a:pt x="4371180" y="489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73D673-0F20-4123-AD4E-79305AC94A7F}">
      <dsp:nvSpPr>
        <dsp:cNvPr id="0" name=""/>
        <dsp:cNvSpPr/>
      </dsp:nvSpPr>
      <dsp:spPr>
        <a:xfrm>
          <a:off x="7748517" y="2707330"/>
          <a:ext cx="990687" cy="47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298"/>
              </a:lnTo>
              <a:lnTo>
                <a:pt x="990687" y="321298"/>
              </a:lnTo>
              <a:lnTo>
                <a:pt x="990687" y="471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2E71A-B4DB-40F1-88E0-E0F8CE4221F7}">
      <dsp:nvSpPr>
        <dsp:cNvPr id="0" name=""/>
        <dsp:cNvSpPr/>
      </dsp:nvSpPr>
      <dsp:spPr>
        <a:xfrm>
          <a:off x="6757829" y="2707330"/>
          <a:ext cx="990687" cy="471477"/>
        </a:xfrm>
        <a:custGeom>
          <a:avLst/>
          <a:gdLst/>
          <a:ahLst/>
          <a:cxnLst/>
          <a:rect l="0" t="0" r="0" b="0"/>
          <a:pathLst>
            <a:path>
              <a:moveTo>
                <a:pt x="990687" y="0"/>
              </a:moveTo>
              <a:lnTo>
                <a:pt x="990687" y="321298"/>
              </a:lnTo>
              <a:lnTo>
                <a:pt x="0" y="321298"/>
              </a:lnTo>
              <a:lnTo>
                <a:pt x="0" y="471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D9F793-2C74-4F08-B12D-AB05CDF8F4FE}">
      <dsp:nvSpPr>
        <dsp:cNvPr id="0" name=""/>
        <dsp:cNvSpPr/>
      </dsp:nvSpPr>
      <dsp:spPr>
        <a:xfrm>
          <a:off x="5361853" y="1180775"/>
          <a:ext cx="2386663" cy="497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61"/>
              </a:lnTo>
              <a:lnTo>
                <a:pt x="2386663" y="346961"/>
              </a:lnTo>
              <a:lnTo>
                <a:pt x="2386663" y="49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E822D3-C962-431E-87C4-C47FE5EFC884}">
      <dsp:nvSpPr>
        <dsp:cNvPr id="0" name=""/>
        <dsp:cNvSpPr/>
      </dsp:nvSpPr>
      <dsp:spPr>
        <a:xfrm>
          <a:off x="2795079" y="2707330"/>
          <a:ext cx="1981375" cy="471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298"/>
              </a:lnTo>
              <a:lnTo>
                <a:pt x="1981375" y="321298"/>
              </a:lnTo>
              <a:lnTo>
                <a:pt x="1981375" y="471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AC486-DFAA-40C6-A74A-9041788D493D}">
      <dsp:nvSpPr>
        <dsp:cNvPr id="0" name=""/>
        <dsp:cNvSpPr/>
      </dsp:nvSpPr>
      <dsp:spPr>
        <a:xfrm>
          <a:off x="2749359" y="2707330"/>
          <a:ext cx="91440" cy="4714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147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FC0D3-313E-4BA6-B538-F6A5EA562002}">
      <dsp:nvSpPr>
        <dsp:cNvPr id="0" name=""/>
        <dsp:cNvSpPr/>
      </dsp:nvSpPr>
      <dsp:spPr>
        <a:xfrm>
          <a:off x="813704" y="2707330"/>
          <a:ext cx="1981375" cy="411596"/>
        </a:xfrm>
        <a:custGeom>
          <a:avLst/>
          <a:gdLst/>
          <a:ahLst/>
          <a:cxnLst/>
          <a:rect l="0" t="0" r="0" b="0"/>
          <a:pathLst>
            <a:path>
              <a:moveTo>
                <a:pt x="1981375" y="0"/>
              </a:moveTo>
              <a:lnTo>
                <a:pt x="1981375" y="261416"/>
              </a:lnTo>
              <a:lnTo>
                <a:pt x="0" y="261416"/>
              </a:lnTo>
              <a:lnTo>
                <a:pt x="0" y="4115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96C9B-2F2F-4E6C-85AC-27D8EC94473E}">
      <dsp:nvSpPr>
        <dsp:cNvPr id="0" name=""/>
        <dsp:cNvSpPr/>
      </dsp:nvSpPr>
      <dsp:spPr>
        <a:xfrm>
          <a:off x="2795079" y="1180775"/>
          <a:ext cx="2566774" cy="497140"/>
        </a:xfrm>
        <a:custGeom>
          <a:avLst/>
          <a:gdLst/>
          <a:ahLst/>
          <a:cxnLst/>
          <a:rect l="0" t="0" r="0" b="0"/>
          <a:pathLst>
            <a:path>
              <a:moveTo>
                <a:pt x="2566774" y="0"/>
              </a:moveTo>
              <a:lnTo>
                <a:pt x="2566774" y="346961"/>
              </a:lnTo>
              <a:lnTo>
                <a:pt x="0" y="346961"/>
              </a:lnTo>
              <a:lnTo>
                <a:pt x="0" y="497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E48D91-CD02-4DF2-8DE0-15FAC01E202F}">
      <dsp:nvSpPr>
        <dsp:cNvPr id="0" name=""/>
        <dsp:cNvSpPr/>
      </dsp:nvSpPr>
      <dsp:spPr>
        <a:xfrm>
          <a:off x="4551291" y="151361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7218CA-4956-45E6-8091-5BF449F512FB}">
      <dsp:nvSpPr>
        <dsp:cNvPr id="0" name=""/>
        <dsp:cNvSpPr/>
      </dsp:nvSpPr>
      <dsp:spPr>
        <a:xfrm>
          <a:off x="4731416" y="322480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Županijska skupština Splitsko-dalmatinske županije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kern="1200" dirty="0"/>
            <a:t>- Usvajanje nacrta Plana razvoja Splitsko-dalmatinske županije 2021.-2027.</a:t>
          </a:r>
          <a:endParaRPr lang="hr-HR" sz="1000" kern="1200" dirty="0"/>
        </a:p>
      </dsp:txBody>
      <dsp:txXfrm>
        <a:off x="4761567" y="352631"/>
        <a:ext cx="1560823" cy="969112"/>
      </dsp:txXfrm>
    </dsp:sp>
    <dsp:sp modelId="{3FA0F1F5-AD21-4148-B72B-97ED71290896}">
      <dsp:nvSpPr>
        <dsp:cNvPr id="0" name=""/>
        <dsp:cNvSpPr/>
      </dsp:nvSpPr>
      <dsp:spPr>
        <a:xfrm>
          <a:off x="1984516" y="1677916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1042EC-BE30-4A38-830E-0600B0A4FBC7}">
      <dsp:nvSpPr>
        <dsp:cNvPr id="0" name=""/>
        <dsp:cNvSpPr/>
      </dsp:nvSpPr>
      <dsp:spPr>
        <a:xfrm>
          <a:off x="2164641" y="1849035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u="sng" kern="1200" dirty="0"/>
            <a:t>Nositelj izrade: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Splitsko-dalmatinska županija</a:t>
          </a:r>
          <a:endParaRPr lang="hr-HR" sz="1000" b="1" kern="1200" dirty="0"/>
        </a:p>
      </dsp:txBody>
      <dsp:txXfrm>
        <a:off x="2194792" y="1879186"/>
        <a:ext cx="1560823" cy="969112"/>
      </dsp:txXfrm>
    </dsp:sp>
    <dsp:sp modelId="{475A757C-E9F8-488B-9ECD-981E69FC2D23}">
      <dsp:nvSpPr>
        <dsp:cNvPr id="0" name=""/>
        <dsp:cNvSpPr/>
      </dsp:nvSpPr>
      <dsp:spPr>
        <a:xfrm>
          <a:off x="3141" y="3118927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B1C08-AEB0-4AF5-9B6E-CE5FCC3E2C27}">
      <dsp:nvSpPr>
        <dsp:cNvPr id="0" name=""/>
        <dsp:cNvSpPr/>
      </dsp:nvSpPr>
      <dsp:spPr>
        <a:xfrm>
          <a:off x="183266" y="3290045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Tim za </a:t>
          </a:r>
          <a:r>
            <a:rPr lang="en-US" sz="1000" b="1" kern="1200" dirty="0" err="1"/>
            <a:t>strateško</a:t>
          </a:r>
          <a:r>
            <a:rPr lang="en-US" sz="1000" b="1" kern="1200" dirty="0"/>
            <a:t> </a:t>
          </a:r>
          <a:r>
            <a:rPr lang="en-US" sz="1000" b="1" kern="1200" dirty="0" err="1"/>
            <a:t>planiranje</a:t>
          </a:r>
          <a:endParaRPr lang="hr-HR" sz="1000" b="1" kern="1200" dirty="0"/>
        </a:p>
      </dsp:txBody>
      <dsp:txXfrm>
        <a:off x="213417" y="3320196"/>
        <a:ext cx="1560823" cy="969112"/>
      </dsp:txXfrm>
    </dsp:sp>
    <dsp:sp modelId="{489A58D9-9EC1-4926-9394-F186101A6D3D}">
      <dsp:nvSpPr>
        <dsp:cNvPr id="0" name=""/>
        <dsp:cNvSpPr/>
      </dsp:nvSpPr>
      <dsp:spPr>
        <a:xfrm>
          <a:off x="1984516" y="3178808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C21B8E-F144-40C7-BE68-6C21A4D98DA3}">
      <dsp:nvSpPr>
        <dsp:cNvPr id="0" name=""/>
        <dsp:cNvSpPr/>
      </dsp:nvSpPr>
      <dsp:spPr>
        <a:xfrm>
          <a:off x="2164641" y="3349926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Partnersko vijeće Splitsko-dalmatinske županije</a:t>
          </a:r>
          <a:endParaRPr lang="hr-HR" sz="1000" b="1" kern="1200" dirty="0"/>
        </a:p>
      </dsp:txBody>
      <dsp:txXfrm>
        <a:off x="2194792" y="3380077"/>
        <a:ext cx="1560823" cy="969112"/>
      </dsp:txXfrm>
    </dsp:sp>
    <dsp:sp modelId="{A7679ED5-C36B-4C7C-BBA9-F53BD03CA69E}">
      <dsp:nvSpPr>
        <dsp:cNvPr id="0" name=""/>
        <dsp:cNvSpPr/>
      </dsp:nvSpPr>
      <dsp:spPr>
        <a:xfrm>
          <a:off x="3965892" y="3178808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0673E3-B209-4953-9D0A-36D7FA324C19}">
      <dsp:nvSpPr>
        <dsp:cNvPr id="0" name=""/>
        <dsp:cNvSpPr/>
      </dsp:nvSpPr>
      <dsp:spPr>
        <a:xfrm>
          <a:off x="4146017" y="3349926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Tematske radne skupine</a:t>
          </a:r>
          <a:endParaRPr lang="hr-HR" sz="1000" b="1" kern="1200" dirty="0"/>
        </a:p>
      </dsp:txBody>
      <dsp:txXfrm>
        <a:off x="4176168" y="3380077"/>
        <a:ext cx="1560823" cy="969112"/>
      </dsp:txXfrm>
    </dsp:sp>
    <dsp:sp modelId="{A4393051-02BE-4C73-B5A2-FC095B9A13CD}">
      <dsp:nvSpPr>
        <dsp:cNvPr id="0" name=""/>
        <dsp:cNvSpPr/>
      </dsp:nvSpPr>
      <dsp:spPr>
        <a:xfrm>
          <a:off x="6937954" y="1677916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B96113-ADCF-499C-9D67-B02A88415FD7}">
      <dsp:nvSpPr>
        <dsp:cNvPr id="0" name=""/>
        <dsp:cNvSpPr/>
      </dsp:nvSpPr>
      <dsp:spPr>
        <a:xfrm>
          <a:off x="7118079" y="1849035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u="sng" kern="1200" dirty="0"/>
            <a:t>Koordinator izrade: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Javna ustanova RERA S.D. za koordinaciju i razvoj Splitsko-dalmatinske županije</a:t>
          </a:r>
          <a:endParaRPr lang="hr-HR" sz="1000" b="1" kern="1200" dirty="0"/>
        </a:p>
      </dsp:txBody>
      <dsp:txXfrm>
        <a:off x="7148230" y="1879186"/>
        <a:ext cx="1560823" cy="969112"/>
      </dsp:txXfrm>
    </dsp:sp>
    <dsp:sp modelId="{77767A2C-80D3-4463-ACC3-65DB81D4776B}">
      <dsp:nvSpPr>
        <dsp:cNvPr id="0" name=""/>
        <dsp:cNvSpPr/>
      </dsp:nvSpPr>
      <dsp:spPr>
        <a:xfrm>
          <a:off x="5947267" y="3178808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01096-8991-44C7-991A-BD65DF1A9B18}">
      <dsp:nvSpPr>
        <dsp:cNvPr id="0" name=""/>
        <dsp:cNvSpPr/>
      </dsp:nvSpPr>
      <dsp:spPr>
        <a:xfrm>
          <a:off x="6127392" y="3349926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Stručni tim JU RERA S.D. </a:t>
          </a:r>
          <a:endParaRPr lang="hr-HR" sz="1000" b="1" kern="1200" dirty="0"/>
        </a:p>
      </dsp:txBody>
      <dsp:txXfrm>
        <a:off x="6157543" y="3380077"/>
        <a:ext cx="1560823" cy="969112"/>
      </dsp:txXfrm>
    </dsp:sp>
    <dsp:sp modelId="{196A97DA-06CA-4443-B384-4D70F1F72B59}">
      <dsp:nvSpPr>
        <dsp:cNvPr id="0" name=""/>
        <dsp:cNvSpPr/>
      </dsp:nvSpPr>
      <dsp:spPr>
        <a:xfrm>
          <a:off x="7928642" y="3178808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33450A-71A0-492A-A697-1F1654C8AE4F}">
      <dsp:nvSpPr>
        <dsp:cNvPr id="0" name=""/>
        <dsp:cNvSpPr/>
      </dsp:nvSpPr>
      <dsp:spPr>
        <a:xfrm>
          <a:off x="8108767" y="3349926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Vanjski suradnik – Vanjsko vrednovanje izrade (ex </a:t>
          </a:r>
          <a:r>
            <a:rPr lang="hr-BA" sz="1000" b="1" kern="1200" dirty="0" err="1"/>
            <a:t>ante</a:t>
          </a:r>
          <a:r>
            <a:rPr lang="hr-BA" sz="1000" b="1" kern="1200" dirty="0"/>
            <a:t>)</a:t>
          </a:r>
          <a:endParaRPr lang="hr-HR" sz="1000" b="1" kern="1200" dirty="0"/>
        </a:p>
      </dsp:txBody>
      <dsp:txXfrm>
        <a:off x="8138918" y="3380077"/>
        <a:ext cx="1560823" cy="969112"/>
      </dsp:txXfrm>
    </dsp:sp>
    <dsp:sp modelId="{164B574B-F11B-47BA-B6B7-D1B23D619C47}">
      <dsp:nvSpPr>
        <dsp:cNvPr id="0" name=""/>
        <dsp:cNvSpPr/>
      </dsp:nvSpPr>
      <dsp:spPr>
        <a:xfrm>
          <a:off x="8922471" y="1669804"/>
          <a:ext cx="1621125" cy="10294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18D634-B3DC-4B81-9771-F7DC59636C08}">
      <dsp:nvSpPr>
        <dsp:cNvPr id="0" name=""/>
        <dsp:cNvSpPr/>
      </dsp:nvSpPr>
      <dsp:spPr>
        <a:xfrm>
          <a:off x="9102596" y="1840923"/>
          <a:ext cx="1621125" cy="10294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1000" b="1" kern="1200" dirty="0"/>
            <a:t>Koordinacijsko tijelo za sustav strateškog planiranja pri Ministarstvu</a:t>
          </a:r>
          <a:r>
            <a:rPr lang="en-US" sz="1000" b="1" kern="1200" dirty="0"/>
            <a:t> </a:t>
          </a:r>
          <a:r>
            <a:rPr lang="en-US" sz="1000" b="1" kern="1200" dirty="0" err="1"/>
            <a:t>regionalnog</a:t>
          </a:r>
          <a:r>
            <a:rPr lang="en-US" sz="1000" b="1" kern="1200" dirty="0"/>
            <a:t> </a:t>
          </a:r>
          <a:r>
            <a:rPr lang="en-US" sz="1000" b="1" kern="1200" dirty="0" err="1"/>
            <a:t>razvoja</a:t>
          </a:r>
          <a:r>
            <a:rPr lang="en-US" sz="1000" b="1" kern="1200" dirty="0"/>
            <a:t> </a:t>
          </a:r>
          <a:r>
            <a:rPr lang="en-US" sz="1000" b="1" kern="1200" dirty="0" err="1"/>
            <a:t>i</a:t>
          </a:r>
          <a:r>
            <a:rPr lang="en-US" sz="1000" b="1" kern="1200" dirty="0"/>
            <a:t> </a:t>
          </a:r>
          <a:r>
            <a:rPr lang="en-US" sz="1000" b="1" kern="1200" dirty="0" err="1"/>
            <a:t>fondova</a:t>
          </a:r>
          <a:r>
            <a:rPr lang="en-US" sz="1000" b="1" kern="1200" dirty="0"/>
            <a:t> EU</a:t>
          </a:r>
          <a:endParaRPr lang="hr-HR" sz="1000" b="1" kern="1200" dirty="0"/>
        </a:p>
      </dsp:txBody>
      <dsp:txXfrm>
        <a:off x="9132747" y="1871074"/>
        <a:ext cx="1560823" cy="969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74EBDC-F7AC-4B55-BFCF-86355A18201B}">
      <dsp:nvSpPr>
        <dsp:cNvPr id="0" name=""/>
        <dsp:cNvSpPr/>
      </dsp:nvSpPr>
      <dsp:spPr>
        <a:xfrm>
          <a:off x="3040792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357014" y="915941"/>
        <a:ext cx="34897" cy="6979"/>
      </dsp:txXfrm>
    </dsp:sp>
    <dsp:sp modelId="{3DED89F6-0093-4496-B516-6A8D31696E1D}">
      <dsp:nvSpPr>
        <dsp:cNvPr id="0" name=""/>
        <dsp:cNvSpPr/>
      </dsp:nvSpPr>
      <dsp:spPr>
        <a:xfrm>
          <a:off x="8061" y="9072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400" kern="1200" dirty="0"/>
            <a:t>DEMOGRAFIJA, ZDRAVSTVO I SOCIJALNA SKRB</a:t>
          </a:r>
          <a:endParaRPr lang="hr-HR" sz="2400" kern="1200" dirty="0"/>
        </a:p>
      </dsp:txBody>
      <dsp:txXfrm>
        <a:off x="8061" y="9072"/>
        <a:ext cx="3034531" cy="1820718"/>
      </dsp:txXfrm>
    </dsp:sp>
    <dsp:sp modelId="{037A008A-19DE-4947-9AD8-01AB27B69AD0}">
      <dsp:nvSpPr>
        <dsp:cNvPr id="0" name=""/>
        <dsp:cNvSpPr/>
      </dsp:nvSpPr>
      <dsp:spPr>
        <a:xfrm>
          <a:off x="6773265" y="873711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089488" y="915941"/>
        <a:ext cx="34897" cy="6979"/>
      </dsp:txXfrm>
    </dsp:sp>
    <dsp:sp modelId="{E847A182-B7B6-4156-BC5C-D67A5BFF8692}">
      <dsp:nvSpPr>
        <dsp:cNvPr id="0" name=""/>
        <dsp:cNvSpPr/>
      </dsp:nvSpPr>
      <dsp:spPr>
        <a:xfrm>
          <a:off x="3740534" y="9072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400" kern="1200" dirty="0"/>
            <a:t>OBRAZOVANJE, ZNANOST, KULTURA I SPORT</a:t>
          </a:r>
          <a:endParaRPr lang="hr-HR" sz="2400" kern="1200" dirty="0"/>
        </a:p>
      </dsp:txBody>
      <dsp:txXfrm>
        <a:off x="3740534" y="9072"/>
        <a:ext cx="3034531" cy="1820718"/>
      </dsp:txXfrm>
    </dsp:sp>
    <dsp:sp modelId="{5936D5C5-8245-4AF4-9052-E0D6E0793BF3}">
      <dsp:nvSpPr>
        <dsp:cNvPr id="0" name=""/>
        <dsp:cNvSpPr/>
      </dsp:nvSpPr>
      <dsp:spPr>
        <a:xfrm>
          <a:off x="1525326" y="1827990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5070362" y="2158172"/>
        <a:ext cx="374875" cy="6979"/>
      </dsp:txXfrm>
    </dsp:sp>
    <dsp:sp modelId="{A2ACF110-44DF-44C1-B060-BEF00DF16DFD}">
      <dsp:nvSpPr>
        <dsp:cNvPr id="0" name=""/>
        <dsp:cNvSpPr/>
      </dsp:nvSpPr>
      <dsp:spPr>
        <a:xfrm>
          <a:off x="7473007" y="9072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400" kern="1200" dirty="0"/>
            <a:t>GOSPODARSTVO I TRŽIŠTE RADA</a:t>
          </a:r>
          <a:endParaRPr lang="hr-HR" sz="2400" kern="1200" dirty="0"/>
        </a:p>
      </dsp:txBody>
      <dsp:txXfrm>
        <a:off x="7473007" y="9072"/>
        <a:ext cx="3034531" cy="1820718"/>
      </dsp:txXfrm>
    </dsp:sp>
    <dsp:sp modelId="{25804B80-AA4F-4C4D-BB32-AA4D1BA96EA9}">
      <dsp:nvSpPr>
        <dsp:cNvPr id="0" name=""/>
        <dsp:cNvSpPr/>
      </dsp:nvSpPr>
      <dsp:spPr>
        <a:xfrm>
          <a:off x="3040792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3357014" y="3434602"/>
        <a:ext cx="34897" cy="6979"/>
      </dsp:txXfrm>
    </dsp:sp>
    <dsp:sp modelId="{0152999B-8C57-4937-9A39-5A2F3A360A6D}">
      <dsp:nvSpPr>
        <dsp:cNvPr id="0" name=""/>
        <dsp:cNvSpPr/>
      </dsp:nvSpPr>
      <dsp:spPr>
        <a:xfrm>
          <a:off x="8061" y="2527733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INFRASTRUKTURA</a:t>
          </a:r>
          <a:endParaRPr lang="hr-HR" sz="2400" kern="1200" dirty="0"/>
        </a:p>
      </dsp:txBody>
      <dsp:txXfrm>
        <a:off x="8061" y="2527733"/>
        <a:ext cx="3034531" cy="1820718"/>
      </dsp:txXfrm>
    </dsp:sp>
    <dsp:sp modelId="{6502F3C7-5581-4D44-B148-FCDECC24BF23}">
      <dsp:nvSpPr>
        <dsp:cNvPr id="0" name=""/>
        <dsp:cNvSpPr/>
      </dsp:nvSpPr>
      <dsp:spPr>
        <a:xfrm>
          <a:off x="6773265" y="3392372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500" kern="1200"/>
        </a:p>
      </dsp:txBody>
      <dsp:txXfrm>
        <a:off x="7089488" y="3434602"/>
        <a:ext cx="34897" cy="6979"/>
      </dsp:txXfrm>
    </dsp:sp>
    <dsp:sp modelId="{6420D02E-6867-4663-8704-1AC8921F9CE9}">
      <dsp:nvSpPr>
        <dsp:cNvPr id="0" name=""/>
        <dsp:cNvSpPr/>
      </dsp:nvSpPr>
      <dsp:spPr>
        <a:xfrm>
          <a:off x="3740534" y="2527733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400" kern="1200" dirty="0"/>
            <a:t>PRIRODNI RESURSI, ZAŠTITA OKOLIŠA I PROSTORNO UREĐENJE</a:t>
          </a:r>
          <a:endParaRPr lang="hr-HR" sz="2400" kern="1200" dirty="0"/>
        </a:p>
      </dsp:txBody>
      <dsp:txXfrm>
        <a:off x="3740534" y="2527733"/>
        <a:ext cx="3034531" cy="1820718"/>
      </dsp:txXfrm>
    </dsp:sp>
    <dsp:sp modelId="{BD691291-B49C-45E0-9E83-043E76FBCBF2}">
      <dsp:nvSpPr>
        <dsp:cNvPr id="0" name=""/>
        <dsp:cNvSpPr/>
      </dsp:nvSpPr>
      <dsp:spPr>
        <a:xfrm>
          <a:off x="7473007" y="2527733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BA" sz="2400" kern="1200" dirty="0"/>
            <a:t>DIGITALNO DRUŠTVO, DOBRO UPRAVLJANJE I INSTITUCIONALNI OKVIR</a:t>
          </a:r>
          <a:endParaRPr lang="hr-HR" sz="2400" kern="1200" dirty="0"/>
        </a:p>
      </dsp:txBody>
      <dsp:txXfrm>
        <a:off x="7473007" y="2527733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BCF625-EEA0-40F3-AD84-0E103E2A1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2718D6-417E-454E-B5E8-1E6B0E7A56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A01760-F041-41FA-BC24-C0B9E83AD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7614665-16F3-4010-AF02-24E0F863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1BDA46-6C38-46F3-BBBC-A122ECB3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0934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3E7BA1-2FFB-4888-85E4-A321BFAE0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7284541-A79F-42F1-A516-C23D9222B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4228059-DDBC-4313-8B8D-92E5DE1F8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9F7296C-3E31-40B3-8CB5-91C80780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80175B-C185-436C-96B2-11EBED4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015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DD8C7F0-EBCA-497A-A688-EE773471D9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6DAB456-CA8A-4914-A96E-B3C1935126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13DD141-25B1-4721-BB39-AEA98A459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A8CF0FD-BCB4-49C7-B9C8-A782BB48C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C6703A5-13C2-4F1E-B715-80D4E8100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51993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34A3C4-11D6-49A8-A46E-E70701235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84CF53C-A549-48FF-88E9-E05C14BBC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F9F870-1A6A-481C-B175-8641DF83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E5B377-6E62-443E-B528-C1FD52708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43F790A-280D-4872-A557-A8381AE2B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027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26D4E2-1B45-49D3-9A28-49210D1E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26C8E62-B422-49FD-9FE4-299166D2D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0B13EB1-2948-4786-9154-0038DADCE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47E2ABA-EEC4-4E0E-A44E-A604CA134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1FCA37-AF9D-45A0-ACE7-CE47B5B3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9592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7576DB-532C-4717-8F36-7DC247D72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948F258-74D7-4E9A-A3E0-B664D8F1EE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031DD92E-86C2-4D24-AD5D-BF4B210724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8D15CD8-4F48-4B57-BC78-A45875CCA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E8221EC-D630-4560-8B5C-2EC9647EA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3A56EFF-59FB-4D92-B2FD-6E85EB9E3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129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8B255E-66D9-40AB-9414-3AE47B60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42B76CC-DCF1-44A4-9E48-318EDC0221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6F693A4-91AA-402F-BCB3-CD909DFC2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B71341F-CC11-45F0-9A3A-85514AA5F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D2DE535-CEAE-460A-8619-D42B3CE48F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5951A2A-7234-4831-898F-3D1C7AFC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1DB34BDF-ECB8-41DD-A921-1E472699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CA52002-2AB7-4F2C-B3EC-9F20BAC5A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864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3B2CCF-3E23-41E2-B885-D7EC30B69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EB26D89E-97FD-4B6C-953D-7493783CD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D15B7A99-9925-4269-A246-F1974FDD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18D13FC-6EF9-47FC-8822-B738726F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4535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439CE15-DB62-4389-A917-9BA58BCD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FDE67-C687-4619-ADBB-63272919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A4D1011-FE23-42FB-80B1-45C7E5D87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62736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A36C11-BF0E-44CE-A22C-7CD7FEC26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E7F8283-0623-478E-9E86-9F53F216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8A2137D-F410-415A-9FB1-2406DA612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F39CEFB-B7C3-47D3-ABCC-03F230BCF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40D381B-1812-4298-9645-9F1C0564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1E9D962-55B6-4E18-B7B1-5E8670A4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097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54F54-5A4E-4E2E-B845-3ED8610C8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9C41771-AFE8-4AEA-BC58-2BD99B8CE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76E607E-E5CB-4104-9F1C-A56A9CC60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DF067DD9-B528-4742-BA11-F8F46C65B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43A8385-DB06-4F94-96EE-1B8246060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1E4922D-475F-44E3-900A-E0F54FF22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554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1C717077-D13F-4AC8-9760-F2727632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CE23B2C-F5A8-4C0C-88AB-24078E698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7BDEEA-0B02-4F28-A8E5-B8EE61B9C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8399E-56E1-4E69-9E6A-99BACFB8828E}" type="datetimeFigureOut">
              <a:rPr lang="hr-HR" smtClean="0"/>
              <a:t>25.3.2022.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0661E2-BEFB-4681-9461-D2C0B22424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5A380E-FEA0-4095-8B29-CE840F0E0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A645-B87C-483D-B58F-2BFF62064A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420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ra.hr/plan-razvoja-sd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ra.hr/plan-razvoja-sdz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ra.hr/plan-razvoja-sdz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planrazvoja@rera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C66106-92B8-48FF-A8AB-9D29AFC95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6784"/>
            <a:ext cx="9144000" cy="1655762"/>
          </a:xfrm>
        </p:spPr>
        <p:txBody>
          <a:bodyPr>
            <a:normAutofit/>
          </a:bodyPr>
          <a:lstStyle/>
          <a:p>
            <a:r>
              <a:rPr lang="hr-BA" sz="3600" dirty="0"/>
              <a:t>Osnivačka sjednica Partnerskog vijeća Splitsko-dalmatinske županije</a:t>
            </a:r>
            <a:endParaRPr lang="hr-HR" sz="3600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F33A7C7-C06A-4504-B26B-27505D6FE5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68808"/>
            <a:ext cx="9144000" cy="758950"/>
          </a:xfrm>
        </p:spPr>
        <p:txBody>
          <a:bodyPr/>
          <a:lstStyle/>
          <a:p>
            <a:r>
              <a:rPr lang="hr-BA" b="1" u="sng" dirty="0">
                <a:solidFill>
                  <a:schemeClr val="accent1"/>
                </a:solidFill>
              </a:rPr>
              <a:t>PLAN RAZVOJA SPLITSKO-DALMATINSKE ŽUPANIJE 2021.-2027.</a:t>
            </a:r>
            <a:endParaRPr lang="hr-HR" b="1" u="sng" dirty="0">
              <a:solidFill>
                <a:schemeClr val="accent1"/>
              </a:solidFill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17C4631-EAEC-4063-8806-FBF1229BA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591" y="5077068"/>
            <a:ext cx="7184194" cy="1513605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215978F2-B889-47D2-8219-E59F4917BA62}"/>
              </a:ext>
            </a:extLst>
          </p:cNvPr>
          <p:cNvSpPr txBox="1"/>
          <p:nvPr/>
        </p:nvSpPr>
        <p:spPr>
          <a:xfrm>
            <a:off x="1048624" y="3263749"/>
            <a:ext cx="9756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Nositelj</a:t>
            </a:r>
            <a:r>
              <a:rPr lang="en-US" dirty="0"/>
              <a:t> </a:t>
            </a:r>
            <a:r>
              <a:rPr lang="en-US" dirty="0" err="1"/>
              <a:t>izrade</a:t>
            </a:r>
            <a:r>
              <a:rPr lang="en-US" dirty="0"/>
              <a:t> Plana </a:t>
            </a:r>
            <a:r>
              <a:rPr lang="en-US" dirty="0" err="1"/>
              <a:t>razvoja</a:t>
            </a:r>
            <a:r>
              <a:rPr lang="en-US" dirty="0"/>
              <a:t>:                                                                       </a:t>
            </a:r>
            <a:r>
              <a:rPr lang="hr-BA" dirty="0"/>
              <a:t>Koordinator izrade Plana razvoja: </a:t>
            </a:r>
          </a:p>
          <a:p>
            <a:pPr algn="r"/>
            <a:r>
              <a:rPr lang="en-US" b="1" dirty="0" err="1"/>
              <a:t>Splitsko-dalmatinska</a:t>
            </a:r>
            <a:r>
              <a:rPr lang="en-US" b="1" dirty="0"/>
              <a:t> </a:t>
            </a:r>
            <a:r>
              <a:rPr lang="en-US" b="1" dirty="0" err="1"/>
              <a:t>županija</a:t>
            </a:r>
            <a:r>
              <a:rPr lang="en-US" b="1" dirty="0"/>
              <a:t>                                      </a:t>
            </a:r>
            <a:r>
              <a:rPr lang="hr-BA" b="1" dirty="0"/>
              <a:t>Javna ustanova RERA S.D. za koordinaciju i razvoj </a:t>
            </a:r>
            <a:endParaRPr lang="en-US" b="1" dirty="0"/>
          </a:p>
          <a:p>
            <a:pPr algn="r"/>
            <a:r>
              <a:rPr lang="hr-BA" b="1" dirty="0"/>
              <a:t>Splitsko-dalmatinske županije</a:t>
            </a:r>
          </a:p>
          <a:p>
            <a:pPr algn="r"/>
            <a:endParaRPr lang="hr-BA" b="1" dirty="0"/>
          </a:p>
          <a:p>
            <a:pPr algn="r"/>
            <a:endParaRPr lang="hr-BA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79569CFD-1740-4671-81DF-9A5BCC136963}"/>
              </a:ext>
            </a:extLst>
          </p:cNvPr>
          <p:cNvSpPr txBox="1"/>
          <p:nvPr/>
        </p:nvSpPr>
        <p:spPr>
          <a:xfrm>
            <a:off x="4760752" y="4707736"/>
            <a:ext cx="267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Split, 31. </a:t>
            </a:r>
            <a:r>
              <a:rPr lang="en-US" dirty="0" err="1"/>
              <a:t>srpnja</a:t>
            </a:r>
            <a:r>
              <a:rPr lang="en-US" dirty="0"/>
              <a:t> 2020.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2845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E055D-E1BB-47CD-BDAB-900E38BC9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hr-HR" sz="4100">
                <a:solidFill>
                  <a:srgbClr val="FFFFFF"/>
                </a:solidFill>
              </a:rPr>
              <a:t>Realizacija hrvatskih razvojnih ciljeva kroz europski</a:t>
            </a:r>
            <a:br>
              <a:rPr lang="hr-HR" sz="4100">
                <a:solidFill>
                  <a:srgbClr val="FFFFFF"/>
                </a:solidFill>
              </a:rPr>
            </a:br>
            <a:r>
              <a:rPr lang="hr-HR" sz="4100">
                <a:solidFill>
                  <a:srgbClr val="FFFFFF"/>
                </a:solidFill>
              </a:rPr>
              <a:t>proračun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17A6CB-C36A-461A-A0D5-C0CF9563C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pPr algn="just">
              <a:spcAft>
                <a:spcPts val="800"/>
              </a:spcAft>
            </a:pP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Čelnici zemalja članice EU postigli su nakon dugih pregovora dogovor o </a:t>
            </a: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Planu oporavka i otpornosti (EU Nove generacije) 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teškom 750 milijardi eura i </a:t>
            </a: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sedmogodišnjem proračunu (višegodišnji financijski okvir)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 1074 milijarde eura. Europska komisija predložila je europski plan oporavka, koji se temelji na iskorištavanju svih mogućnosti proračuna EU-a, u svrhu poticanja europskog oporavka te očuvanja i otvaranje novih radnih mjesta kako bi se umanjile gospodarske i socijalne posljedice prouzročene pandemijom COVID-19. </a:t>
            </a:r>
          </a:p>
          <a:p>
            <a:pPr algn="just">
              <a:spcAft>
                <a:spcPts val="800"/>
              </a:spcAft>
            </a:pPr>
            <a:r>
              <a:rPr lang="hr-HR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Republika Hrvatska će iz novoga Višegodišnjeg financijskog okvira imati nešto više od 12,6 milijardi eura i iz novog instrumenta EU sljedeće generacije 9,4 milijarde eura. </a:t>
            </a:r>
            <a:r>
              <a:rPr lang="hr-H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Nešto više od 22 milijardi eura koliko je Hrvatskoj na raspolaganju predstavlja dvostruko sredstava nego u prvih sedam godina članstva u Europskoj uniji. </a:t>
            </a:r>
          </a:p>
          <a:p>
            <a:endParaRPr lang="hr-HR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997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CCE079-219B-4117-9447-1B02CA8E3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429D7C5-407E-4241-9BDE-E9B910C04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4225" y="365125"/>
            <a:ext cx="10515600" cy="626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4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554A74DC-27FD-4215-B3E9-E1D1F3E75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7"/>
            <a:ext cx="12192000" cy="684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88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06E24F30-B049-4089-94C7-B68A865B3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9622" y="827335"/>
            <a:ext cx="10188679" cy="53905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3CAA3F5-948B-4753-91ED-A55AC04DC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14" y="6331153"/>
            <a:ext cx="178018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55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EB88AB80-ED91-492C-8307-22E1A675D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467" y="928944"/>
            <a:ext cx="10893065" cy="540474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DE66E6A-0054-4266-BE2A-D4F2C00D3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14" y="6333687"/>
            <a:ext cx="178018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05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8C45C50E-BDDE-4E7B-B935-157A35D80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0978" y="777751"/>
            <a:ext cx="9650043" cy="53024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4703D9C-058D-432F-8399-482E54D67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4438" y="6261007"/>
            <a:ext cx="178018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329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5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D44A3E4-EEE4-4717-85BE-628C16D4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Obvezni sadržaj planova razvoja JLP(R)S-ova </a:t>
            </a: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1" name="Rectangle 1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DC6F816A-8601-4CA0-9BAA-00EB38DFF4A4}"/>
              </a:ext>
            </a:extLst>
          </p:cNvPr>
          <p:cNvSpPr txBox="1"/>
          <p:nvPr/>
        </p:nvSpPr>
        <p:spPr>
          <a:xfrm>
            <a:off x="4379709" y="686862"/>
            <a:ext cx="7037591" cy="54751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Srednjoročna</a:t>
            </a:r>
            <a:r>
              <a:rPr lang="en-US" sz="1600" dirty="0"/>
              <a:t> </a:t>
            </a:r>
            <a:r>
              <a:rPr lang="en-US" sz="1600" dirty="0" err="1"/>
              <a:t>vizija</a:t>
            </a:r>
            <a:r>
              <a:rPr lang="en-US" sz="1600" dirty="0"/>
              <a:t> </a:t>
            </a:r>
            <a:r>
              <a:rPr lang="en-US" sz="1600" dirty="0" err="1"/>
              <a:t>razvoja</a:t>
            </a:r>
            <a:r>
              <a:rPr lang="en-US" sz="1600" dirty="0"/>
              <a:t>, </a:t>
            </a:r>
            <a:r>
              <a:rPr lang="en-US" sz="1600" dirty="0" err="1"/>
              <a:t>usklađena</a:t>
            </a:r>
            <a:r>
              <a:rPr lang="en-US" sz="1600" dirty="0"/>
              <a:t> s </a:t>
            </a:r>
            <a:r>
              <a:rPr lang="en-US" sz="1600" dirty="0" err="1"/>
              <a:t>relevantnim</a:t>
            </a:r>
            <a:r>
              <a:rPr lang="en-US" sz="1600" dirty="0"/>
              <a:t> </a:t>
            </a:r>
            <a:r>
              <a:rPr lang="en-US" sz="1600" dirty="0" err="1"/>
              <a:t>dugoročnim</a:t>
            </a:r>
            <a:r>
              <a:rPr lang="en-US" sz="1600" dirty="0"/>
              <a:t> </a:t>
            </a:r>
            <a:r>
              <a:rPr lang="en-US" sz="1600" dirty="0" err="1"/>
              <a:t>aktima</a:t>
            </a:r>
            <a:r>
              <a:rPr lang="en-US" sz="1600" dirty="0"/>
              <a:t> </a:t>
            </a:r>
            <a:r>
              <a:rPr lang="en-US" sz="1600" dirty="0" err="1"/>
              <a:t>strateškog</a:t>
            </a:r>
            <a:r>
              <a:rPr lang="en-US" sz="1600" dirty="0"/>
              <a:t> </a:t>
            </a:r>
            <a:r>
              <a:rPr lang="en-US" sz="1600" dirty="0" err="1"/>
              <a:t>planiranja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Opis</a:t>
            </a:r>
            <a:r>
              <a:rPr lang="en-US" sz="1600" dirty="0"/>
              <a:t> </a:t>
            </a:r>
            <a:r>
              <a:rPr lang="en-US" sz="1600" dirty="0" err="1"/>
              <a:t>srednjoročnih</a:t>
            </a:r>
            <a:r>
              <a:rPr lang="en-US" sz="1600" dirty="0"/>
              <a:t> </a:t>
            </a:r>
            <a:r>
              <a:rPr lang="en-US" sz="1600" dirty="0" err="1"/>
              <a:t>razvojnih</a:t>
            </a:r>
            <a:r>
              <a:rPr lang="en-US" sz="1600" dirty="0"/>
              <a:t> </a:t>
            </a:r>
            <a:r>
              <a:rPr lang="en-US" sz="1600" dirty="0" err="1"/>
              <a:t>potreba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razvojnih</a:t>
            </a:r>
            <a:r>
              <a:rPr lang="en-US" sz="1600" dirty="0"/>
              <a:t> </a:t>
            </a:r>
            <a:r>
              <a:rPr lang="en-US" sz="1600" dirty="0" err="1"/>
              <a:t>potencijala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Opis</a:t>
            </a:r>
            <a:r>
              <a:rPr lang="en-US" sz="1600" dirty="0"/>
              <a:t> </a:t>
            </a:r>
            <a:r>
              <a:rPr lang="en-US" sz="1600" dirty="0" err="1"/>
              <a:t>prioriteta</a:t>
            </a:r>
            <a:r>
              <a:rPr lang="en-US" sz="1600" dirty="0"/>
              <a:t> u </a:t>
            </a:r>
            <a:r>
              <a:rPr lang="en-US" sz="1600" dirty="0" err="1"/>
              <a:t>srednjoročnom</a:t>
            </a:r>
            <a:r>
              <a:rPr lang="en-US" sz="1600" dirty="0"/>
              <a:t> </a:t>
            </a:r>
            <a:r>
              <a:rPr lang="en-US" sz="1600" dirty="0" err="1"/>
              <a:t>razdoblju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Posebni</a:t>
            </a:r>
            <a:r>
              <a:rPr lang="en-US" sz="1600" dirty="0"/>
              <a:t> </a:t>
            </a:r>
            <a:r>
              <a:rPr lang="en-US" sz="1600" dirty="0" err="1"/>
              <a:t>ciljevi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Popis</a:t>
            </a:r>
            <a:r>
              <a:rPr lang="en-US" sz="1600" dirty="0"/>
              <a:t> </a:t>
            </a:r>
            <a:r>
              <a:rPr lang="en-US" sz="1600" dirty="0" err="1"/>
              <a:t>ključnih</a:t>
            </a:r>
            <a:r>
              <a:rPr lang="en-US" sz="1600" dirty="0"/>
              <a:t> </a:t>
            </a:r>
            <a:r>
              <a:rPr lang="en-US" sz="1600" dirty="0" err="1"/>
              <a:t>pokazatelja</a:t>
            </a:r>
            <a:r>
              <a:rPr lang="en-US" sz="1600" dirty="0"/>
              <a:t> </a:t>
            </a:r>
            <a:r>
              <a:rPr lang="en-US" sz="1600" dirty="0" err="1"/>
              <a:t>ishoda</a:t>
            </a:r>
            <a:r>
              <a:rPr lang="en-US" sz="1600" dirty="0"/>
              <a:t> (</a:t>
            </a:r>
            <a:r>
              <a:rPr lang="en-US" sz="1600" dirty="0" err="1"/>
              <a:t>iz</a:t>
            </a:r>
            <a:r>
              <a:rPr lang="en-US" sz="1600" dirty="0"/>
              <a:t> </a:t>
            </a:r>
            <a:r>
              <a:rPr lang="en-US" sz="1600" dirty="0" err="1"/>
              <a:t>Biblioteke</a:t>
            </a:r>
            <a:r>
              <a:rPr lang="en-US" sz="1600" dirty="0"/>
              <a:t> </a:t>
            </a:r>
            <a:r>
              <a:rPr lang="en-US" sz="1600" dirty="0" err="1"/>
              <a:t>pokazatelja</a:t>
            </a:r>
            <a:r>
              <a:rPr lang="en-US" sz="1600" dirty="0"/>
              <a:t>)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ciljanih</a:t>
            </a:r>
            <a:r>
              <a:rPr lang="en-US" sz="1600" dirty="0"/>
              <a:t> </a:t>
            </a:r>
            <a:r>
              <a:rPr lang="en-US" sz="1600" dirty="0" err="1"/>
              <a:t>vrijednosti</a:t>
            </a:r>
            <a:r>
              <a:rPr lang="en-US" sz="1600" dirty="0"/>
              <a:t> </a:t>
            </a:r>
            <a:r>
              <a:rPr lang="en-US" sz="1600" dirty="0" err="1"/>
              <a:t>pokazatelja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Terminski</a:t>
            </a:r>
            <a:r>
              <a:rPr lang="en-US" sz="1600" dirty="0"/>
              <a:t> plan </a:t>
            </a:r>
            <a:r>
              <a:rPr lang="en-US" sz="1600" dirty="0" err="1"/>
              <a:t>provedbe</a:t>
            </a:r>
            <a:r>
              <a:rPr lang="en-US" sz="1600" dirty="0"/>
              <a:t> </a:t>
            </a:r>
            <a:r>
              <a:rPr lang="en-US" sz="1600" dirty="0" err="1"/>
              <a:t>projekata</a:t>
            </a:r>
            <a:r>
              <a:rPr lang="en-US" sz="1600" dirty="0"/>
              <a:t> od </a:t>
            </a:r>
            <a:r>
              <a:rPr lang="en-US" sz="1600" dirty="0" err="1"/>
              <a:t>značaja</a:t>
            </a:r>
            <a:r>
              <a:rPr lang="en-US" sz="1600" dirty="0"/>
              <a:t> za </a:t>
            </a:r>
            <a:r>
              <a:rPr lang="en-US" sz="1600" dirty="0" err="1"/>
              <a:t>lokalnu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područnu</a:t>
            </a:r>
            <a:r>
              <a:rPr lang="en-US" sz="1600" dirty="0"/>
              <a:t> (</a:t>
            </a:r>
            <a:r>
              <a:rPr lang="en-US" sz="1600" dirty="0" err="1"/>
              <a:t>regionalnu</a:t>
            </a:r>
            <a:r>
              <a:rPr lang="en-US" sz="1600" dirty="0"/>
              <a:t>) </a:t>
            </a:r>
            <a:r>
              <a:rPr lang="en-US" sz="1600" dirty="0" err="1"/>
              <a:t>samoupravu</a:t>
            </a:r>
            <a:r>
              <a:rPr lang="en-US" sz="1600" dirty="0"/>
              <a:t>, s </a:t>
            </a:r>
            <a:r>
              <a:rPr lang="en-US" sz="1600" dirty="0" err="1"/>
              <a:t>naznačenim</a:t>
            </a:r>
            <a:r>
              <a:rPr lang="en-US" sz="1600" dirty="0"/>
              <a:t> </a:t>
            </a:r>
            <a:r>
              <a:rPr lang="en-US" sz="1600" dirty="0" err="1"/>
              <a:t>ključnim</a:t>
            </a:r>
            <a:r>
              <a:rPr lang="en-US" sz="1600" dirty="0"/>
              <a:t> </a:t>
            </a:r>
            <a:r>
              <a:rPr lang="en-US" sz="1600" dirty="0" err="1"/>
              <a:t>koracima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rokovima</a:t>
            </a:r>
            <a:r>
              <a:rPr lang="en-US" sz="1600" dirty="0"/>
              <a:t> u </a:t>
            </a:r>
            <a:r>
              <a:rPr lang="en-US" sz="1600" dirty="0" err="1"/>
              <a:t>provedbi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Indikativni</a:t>
            </a:r>
            <a:r>
              <a:rPr lang="en-US" sz="1600" dirty="0"/>
              <a:t> </a:t>
            </a:r>
            <a:r>
              <a:rPr lang="en-US" sz="1600" dirty="0" err="1"/>
              <a:t>financijski</a:t>
            </a:r>
            <a:r>
              <a:rPr lang="en-US" sz="1600" dirty="0"/>
              <a:t> plan s </a:t>
            </a:r>
            <a:r>
              <a:rPr lang="en-US" sz="1600" dirty="0" err="1"/>
              <a:t>prikazom</a:t>
            </a:r>
            <a:r>
              <a:rPr lang="en-US" sz="1600" dirty="0"/>
              <a:t> </a:t>
            </a:r>
            <a:r>
              <a:rPr lang="en-US" sz="1600" dirty="0" err="1"/>
              <a:t>financijskih</a:t>
            </a:r>
            <a:r>
              <a:rPr lang="en-US" sz="1600" dirty="0"/>
              <a:t> </a:t>
            </a:r>
            <a:r>
              <a:rPr lang="en-US" sz="1600" dirty="0" err="1"/>
              <a:t>pretpostavki</a:t>
            </a:r>
            <a:r>
              <a:rPr lang="en-US" sz="1600" dirty="0"/>
              <a:t> za </a:t>
            </a:r>
            <a:r>
              <a:rPr lang="en-US" sz="1600" dirty="0" err="1"/>
              <a:t>provedbu</a:t>
            </a:r>
            <a:r>
              <a:rPr lang="en-US" sz="1600" dirty="0"/>
              <a:t> </a:t>
            </a:r>
            <a:r>
              <a:rPr lang="en-US" sz="1600" dirty="0" err="1"/>
              <a:t>posebnih</a:t>
            </a:r>
            <a:r>
              <a:rPr lang="en-US" sz="1600" dirty="0"/>
              <a:t> </a:t>
            </a:r>
            <a:r>
              <a:rPr lang="en-US" sz="1600" dirty="0" err="1"/>
              <a:t>ciljeva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projekata</a:t>
            </a:r>
            <a:r>
              <a:rPr lang="en-US" sz="1600" dirty="0"/>
              <a:t> od </a:t>
            </a:r>
            <a:r>
              <a:rPr lang="en-US" sz="1600" dirty="0" err="1"/>
              <a:t>značaja</a:t>
            </a:r>
            <a:r>
              <a:rPr lang="en-US" sz="1600" dirty="0"/>
              <a:t> za </a:t>
            </a:r>
            <a:r>
              <a:rPr lang="en-US" sz="1600" dirty="0" err="1"/>
              <a:t>lokalnu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područnu</a:t>
            </a:r>
            <a:r>
              <a:rPr lang="en-US" sz="1600" dirty="0"/>
              <a:t> (</a:t>
            </a:r>
            <a:r>
              <a:rPr lang="en-US" sz="1600" dirty="0" err="1"/>
              <a:t>regionalnu</a:t>
            </a:r>
            <a:r>
              <a:rPr lang="en-US" sz="1600" dirty="0"/>
              <a:t>) </a:t>
            </a:r>
            <a:r>
              <a:rPr lang="en-US" sz="1600" dirty="0" err="1"/>
              <a:t>samoupravu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Usklađenost</a:t>
            </a:r>
            <a:r>
              <a:rPr lang="en-US" sz="1600" dirty="0"/>
              <a:t> s </a:t>
            </a:r>
            <a:r>
              <a:rPr lang="en-US" sz="1600" dirty="0" err="1"/>
              <a:t>nacionalnom</a:t>
            </a:r>
            <a:r>
              <a:rPr lang="en-US" sz="1600" dirty="0"/>
              <a:t> </a:t>
            </a:r>
            <a:r>
              <a:rPr lang="en-US" sz="1600" dirty="0" err="1"/>
              <a:t>razvojnom</a:t>
            </a:r>
            <a:r>
              <a:rPr lang="en-US" sz="1600" dirty="0"/>
              <a:t> </a:t>
            </a:r>
            <a:r>
              <a:rPr lang="en-US" sz="1600" dirty="0" err="1"/>
              <a:t>strategijom</a:t>
            </a:r>
            <a:r>
              <a:rPr lang="en-US" sz="1600" dirty="0"/>
              <a:t>, </a:t>
            </a:r>
            <a:r>
              <a:rPr lang="en-US" sz="1600" dirty="0" err="1"/>
              <a:t>sektorskim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višesektorskim</a:t>
            </a:r>
            <a:r>
              <a:rPr lang="en-US" sz="1600" dirty="0"/>
              <a:t> </a:t>
            </a:r>
            <a:r>
              <a:rPr lang="en-US" sz="1600" dirty="0" err="1"/>
              <a:t>strategijama</a:t>
            </a:r>
            <a:r>
              <a:rPr lang="en-US" sz="1600" dirty="0"/>
              <a:t> </a:t>
            </a:r>
            <a:r>
              <a:rPr lang="en-US" sz="1600" dirty="0" err="1"/>
              <a:t>te</a:t>
            </a:r>
            <a:r>
              <a:rPr lang="en-US" sz="1600" dirty="0"/>
              <a:t> </a:t>
            </a:r>
            <a:r>
              <a:rPr lang="en-US" sz="1600" dirty="0" err="1"/>
              <a:t>dokumentima</a:t>
            </a:r>
            <a:r>
              <a:rPr lang="en-US" sz="1600" dirty="0"/>
              <a:t> </a:t>
            </a:r>
            <a:r>
              <a:rPr lang="en-US" sz="1600" dirty="0" err="1"/>
              <a:t>prostornog</a:t>
            </a:r>
            <a:r>
              <a:rPr lang="en-US" sz="1600" dirty="0"/>
              <a:t> </a:t>
            </a:r>
            <a:r>
              <a:rPr lang="en-US" sz="1600" dirty="0" err="1"/>
              <a:t>uređenja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err="1"/>
              <a:t>Okvir</a:t>
            </a:r>
            <a:r>
              <a:rPr lang="en-US" sz="1600" dirty="0"/>
              <a:t> za </a:t>
            </a:r>
            <a:r>
              <a:rPr lang="en-US" sz="1600" dirty="0" err="1"/>
              <a:t>praćenje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vrednovanje</a:t>
            </a:r>
            <a:r>
              <a:rPr lang="en-US" sz="1600" dirty="0"/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b="1" u="sng" dirty="0" err="1"/>
              <a:t>Dodatci</a:t>
            </a:r>
            <a:r>
              <a:rPr lang="en-US" sz="1600" b="1" u="sng" dirty="0"/>
              <a:t>:  </a:t>
            </a:r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err="1"/>
              <a:t>sažetak</a:t>
            </a:r>
            <a:r>
              <a:rPr lang="en-US" sz="1600" dirty="0"/>
              <a:t> </a:t>
            </a:r>
            <a:r>
              <a:rPr lang="en-US" sz="1600" dirty="0" err="1"/>
              <a:t>rezultata</a:t>
            </a:r>
            <a:r>
              <a:rPr lang="en-US" sz="1600" dirty="0"/>
              <a:t> </a:t>
            </a:r>
            <a:r>
              <a:rPr lang="en-US" sz="1600" dirty="0" err="1"/>
              <a:t>prethodnog</a:t>
            </a:r>
            <a:r>
              <a:rPr lang="en-US" sz="1600" dirty="0"/>
              <a:t> </a:t>
            </a:r>
            <a:r>
              <a:rPr lang="en-US" sz="1600" dirty="0" err="1"/>
              <a:t>vrednovanja</a:t>
            </a:r>
            <a:r>
              <a:rPr lang="en-US" sz="1600" dirty="0"/>
              <a:t> </a:t>
            </a:r>
            <a:endParaRPr lang="hr-BA" sz="1600" dirty="0"/>
          </a:p>
          <a:p>
            <a:pPr marL="342900" indent="-28575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err="1"/>
              <a:t>sažetak</a:t>
            </a:r>
            <a:r>
              <a:rPr lang="en-US" sz="1600" dirty="0"/>
              <a:t> </a:t>
            </a:r>
            <a:r>
              <a:rPr lang="en-US" sz="1600" dirty="0" err="1"/>
              <a:t>provedenog</a:t>
            </a:r>
            <a:r>
              <a:rPr lang="en-US" sz="1600" dirty="0"/>
              <a:t> </a:t>
            </a:r>
            <a:r>
              <a:rPr lang="en-US" sz="1600" dirty="0" err="1"/>
              <a:t>postupka</a:t>
            </a:r>
            <a:r>
              <a:rPr lang="en-US" sz="1600" dirty="0"/>
              <a:t> </a:t>
            </a:r>
            <a:r>
              <a:rPr lang="en-US" sz="1600" dirty="0" err="1"/>
              <a:t>savjetovanja</a:t>
            </a:r>
            <a:r>
              <a:rPr lang="en-US" sz="1600" dirty="0"/>
              <a:t> s </a:t>
            </a:r>
            <a:r>
              <a:rPr lang="en-US" sz="1600" dirty="0" err="1"/>
              <a:t>javnošću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518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EF8550A-9CEF-40CC-BE18-B423B665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BA" sz="2900">
                <a:solidFill>
                  <a:srgbClr val="FFFFFF"/>
                </a:solidFill>
              </a:rPr>
              <a:t>KOMUNIKACIJSKA STRATEGIJA I KOMUNIKACIJSKI AKCIJSKI PLAN</a:t>
            </a:r>
            <a:endParaRPr lang="hr-HR" sz="29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3DBB78C-F21E-435F-A1D0-B835A35EF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algn="just"/>
            <a:r>
              <a:rPr lang="hr-HR" sz="2000" dirty="0"/>
              <a:t>Nositelj izrade plana razvoja JLP(R)S radi odgovarajućeg informiranja, komunikacije i vidljivosti postupka planiranja javnih politika obvezno izrađuje i donosi komunikacijsku strategiju i komunikacijski akcijski plan. 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Opći cilj Komunikacijske strategije u postupku izrade PR SDŽ 2021-2027. glasi: </a:t>
            </a:r>
            <a:r>
              <a:rPr lang="hr-HR" sz="2000" i="1" dirty="0"/>
              <a:t>doprinijeti promicanju važnosti regionalnog razvoja u kontekstu poticanja ravnomjernog i održivog razvoja Splitsko-dalmatinske županije te povećanju i optimalnom korištenju razvojnog potencijala slabije razvijenih područja. </a:t>
            </a:r>
          </a:p>
          <a:p>
            <a:pPr marL="0" indent="0" algn="just">
              <a:buNone/>
            </a:pPr>
            <a:endParaRPr lang="hr-HR" sz="2000" b="1" dirty="0"/>
          </a:p>
          <a:p>
            <a:r>
              <a:rPr lang="hr-HR" sz="2000" b="1" dirty="0"/>
              <a:t> </a:t>
            </a:r>
            <a:r>
              <a:rPr lang="hr-HR" sz="2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www.rera.hr/plan-razvoja-sdz</a:t>
            </a:r>
            <a:r>
              <a:rPr lang="hr-HR" sz="2000" b="1" dirty="0"/>
              <a:t> 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329205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ED8CB2F2-F955-46BA-A87A-9420537F4C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977195"/>
              </p:ext>
            </p:extLst>
          </p:nvPr>
        </p:nvGraphicFramePr>
        <p:xfrm>
          <a:off x="933641" y="796954"/>
          <a:ext cx="9871380" cy="4899170"/>
        </p:xfrm>
        <a:graphic>
          <a:graphicData uri="http://schemas.openxmlformats.org/drawingml/2006/table">
            <a:tbl>
              <a:tblPr/>
              <a:tblGrid>
                <a:gridCol w="3424764">
                  <a:extLst>
                    <a:ext uri="{9D8B030D-6E8A-4147-A177-3AD203B41FA5}">
                      <a16:colId xmlns:a16="http://schemas.microsoft.com/office/drawing/2014/main" val="2409101031"/>
                    </a:ext>
                  </a:extLst>
                </a:gridCol>
                <a:gridCol w="1919141">
                  <a:extLst>
                    <a:ext uri="{9D8B030D-6E8A-4147-A177-3AD203B41FA5}">
                      <a16:colId xmlns:a16="http://schemas.microsoft.com/office/drawing/2014/main" val="1601910941"/>
                    </a:ext>
                  </a:extLst>
                </a:gridCol>
                <a:gridCol w="2523511">
                  <a:extLst>
                    <a:ext uri="{9D8B030D-6E8A-4147-A177-3AD203B41FA5}">
                      <a16:colId xmlns:a16="http://schemas.microsoft.com/office/drawing/2014/main" val="1619053870"/>
                    </a:ext>
                  </a:extLst>
                </a:gridCol>
                <a:gridCol w="1039093">
                  <a:extLst>
                    <a:ext uri="{9D8B030D-6E8A-4147-A177-3AD203B41FA5}">
                      <a16:colId xmlns:a16="http://schemas.microsoft.com/office/drawing/2014/main" val="3410154731"/>
                    </a:ext>
                  </a:extLst>
                </a:gridCol>
                <a:gridCol w="964871">
                  <a:extLst>
                    <a:ext uri="{9D8B030D-6E8A-4147-A177-3AD203B41FA5}">
                      <a16:colId xmlns:a16="http://schemas.microsoft.com/office/drawing/2014/main" val="1153815936"/>
                    </a:ext>
                  </a:extLst>
                </a:gridCol>
              </a:tblGrid>
              <a:tr h="438371"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1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Komunikacijski cilj</a:t>
                      </a: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 dirty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Ciljna skupina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Komunikacijske mjere i alati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Vremenska dimenzija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Provoditelj aktivnosti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0960732"/>
                  </a:ext>
                </a:extLst>
              </a:tr>
              <a:tr h="1622821"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Uspostaviti komunikaciju i suradnju svih dionika u postupku izrade PR SDŽ 2021-2027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JLS; javne ustanove i javnopravna tijela, šira javnost, potencijalni korisnici, mediji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 err="1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Subdomena</a:t>
                      </a: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PR SDŽ 2021-2027 na </a:t>
                      </a:r>
                      <a:r>
                        <a:rPr lang="hr-HR" sz="1000" b="0" i="0" u="sng" strike="noStrike" dirty="0">
                          <a:effectLst/>
                          <a:latin typeface="Calibri" panose="020F0502020204030204" pitchFamily="34" charset="0"/>
                          <a:hlinkClick r:id="rId2"/>
                        </a:rPr>
                        <a:t>www.rera.hr/plan-razvoja-sdz</a:t>
                      </a: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Navod o kontakt točki (e-mail): </a:t>
                      </a:r>
                      <a:r>
                        <a:rPr lang="hr-HR" sz="1000" b="0" i="0" u="sng" dirty="0">
                          <a:effectLst/>
                          <a:latin typeface="Calibri" panose="020F0502020204030204" pitchFamily="34" charset="0"/>
                        </a:rPr>
                        <a:t>planrazvoja@rera.hr</a:t>
                      </a:r>
                      <a:r>
                        <a:rPr lang="hr-HR" sz="1000" b="0" i="0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Kreirati vizualnu prepoznatljivost PR SDŽ 2021-2027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Organizirati radne sastanke i radionice u procesu izrade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Kontinuirano </a:t>
                      </a:r>
                      <a:endParaRPr lang="hr-HR" sz="1800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2019/2020.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JU RERA SD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026032"/>
                  </a:ext>
                </a:extLst>
              </a:tr>
              <a:tr h="945993"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1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hr-HR" sz="1000" b="1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Informirati javnost u svrhu transparentnosti i vidljivosti Plana razvoja</a:t>
                      </a: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 dirty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JLS; javne ustanove i javnopravna tijela, šira javnost, potencijalni korisnici, mediji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Dostupnost informacija na internetu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Newsletter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Sudjelovanje u raznim medijskim oblicima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Kontinuirano </a:t>
                      </a:r>
                      <a:endParaRPr lang="hr-HR" sz="1800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2019/2020.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JU RERA SD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8487589"/>
                  </a:ext>
                </a:extLst>
              </a:tr>
              <a:tr h="1115200"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Podizanje svijesti o značaju PR SDŽ 2021-2027, te o njegovoj ulozi u postizanju ravnomjernog razvoja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JLS; javne ustanove i javnopravna tijela, šira javnost, potencijalni korisnici, mediji </a:t>
                      </a:r>
                      <a:endParaRPr lang="hr-HR" sz="1800" b="0" i="0">
                        <a:effectLst/>
                      </a:endParaRPr>
                    </a:p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Dostupnost informacija na internetu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Newsletter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Objave u tisku na portalima i u raznim medijskim oblicima </a:t>
                      </a:r>
                      <a:endParaRPr lang="hr-HR" sz="1000" b="0" i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Kontinuirano </a:t>
                      </a:r>
                      <a:endParaRPr lang="hr-HR" sz="1800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2019/2020.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JU RERA SD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879851"/>
                  </a:ext>
                </a:extLst>
              </a:tr>
              <a:tr h="776785"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1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Informirati javnost o mogućnostima financiranja s naglaskom na sredstva iz EU fondova prilagođenih potrebama i specifičnostima Splitsko-dalmatinske županije</a:t>
                      </a: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JLS; javne ustanove i javnopravna tijela, šira javnost, potencijalni korisnici, mediji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Info radionice, newsletteri s objavama natječaja, radionice </a:t>
                      </a:r>
                      <a:endParaRPr lang="hr-HR" sz="1000" b="0" i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Redovito informiranje javnosti </a:t>
                      </a:r>
                      <a:endParaRPr lang="hr-HR" sz="1000" b="0" i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Kontinuirano </a:t>
                      </a:r>
                      <a:endParaRPr lang="hr-HR" sz="1800" b="0" i="0">
                        <a:effectLst/>
                      </a:endParaRPr>
                    </a:p>
                    <a:p>
                      <a:pPr algn="ctr" rtl="0" fontAlgn="base"/>
                      <a:r>
                        <a:rPr lang="hr-HR" sz="1000" b="0" i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2019/2020. </a:t>
                      </a:r>
                      <a:endParaRPr lang="hr-HR" sz="1800" b="0" i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hr-HR" sz="1000" b="0" i="0" dirty="0">
                          <a:solidFill>
                            <a:srgbClr val="2F5496"/>
                          </a:solidFill>
                          <a:effectLst/>
                          <a:latin typeface="Calibri" panose="020F0502020204030204" pitchFamily="34" charset="0"/>
                        </a:rPr>
                        <a:t>JU RERA SD </a:t>
                      </a:r>
                      <a:endParaRPr lang="hr-HR" sz="1800" b="0" i="0" dirty="0">
                        <a:effectLst/>
                      </a:endParaRPr>
                    </a:p>
                  </a:txBody>
                  <a:tcPr marL="90028" marR="90028" marT="45014" marB="45014" anchor="ctr">
                    <a:lnL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230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26890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55DC797-5AB5-4643-B092-9AB1C3C2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hr-BA" sz="3500">
                <a:solidFill>
                  <a:srgbClr val="FFFFFF"/>
                </a:solidFill>
              </a:rPr>
              <a:t>STRATEGIJA SAVJETOVANJA</a:t>
            </a:r>
            <a:endParaRPr lang="hr-HR" sz="350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6DB91F-5BC1-43E5-8144-3882EE390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algn="just"/>
            <a:r>
              <a:rPr lang="hr-HR" sz="2000" dirty="0"/>
              <a:t>Cilj Strategije savjetovanja s dionicima i javnošću u okviru postupka izrade Plana razvoja je uspostava učinkovite komunikacije i suradnje svih relevantnih subjekata. </a:t>
            </a:r>
          </a:p>
          <a:p>
            <a:pPr algn="just"/>
            <a:endParaRPr lang="hr-HR" sz="2000" dirty="0"/>
          </a:p>
          <a:p>
            <a:pPr algn="just"/>
            <a:r>
              <a:rPr lang="hr-HR" sz="2000" dirty="0"/>
              <a:t>Provedbom Strategije savjetovanja uključit će se subjekti iz različitih sektora (javnog, gospodarskog, civilnog sektora, te znanstvene zajednice i socijalnih partnera) kako bi se unaprijedila transparentnost svih procesa  i podigla svijest o značenju izrade PR SDŽ 2021-2027 za razvoj županije, živote i interese njezinih građana i pravnih osoba na području Splitsko-dalmatinske županije.</a:t>
            </a:r>
          </a:p>
          <a:p>
            <a:pPr marL="0" indent="0" algn="just">
              <a:buNone/>
            </a:pPr>
            <a:endParaRPr lang="hr-HR" sz="2000" dirty="0"/>
          </a:p>
          <a:p>
            <a:pPr lvl="0"/>
            <a:r>
              <a:rPr lang="hr-HR" sz="2000" b="1" dirty="0"/>
              <a:t> </a:t>
            </a:r>
            <a:r>
              <a:rPr lang="hr-HR" sz="20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www.rera.hr/plan-razvoja-sdz</a:t>
            </a:r>
            <a:r>
              <a:rPr lang="hr-HR" sz="2000" b="1" dirty="0"/>
              <a:t> </a:t>
            </a:r>
          </a:p>
          <a:p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426993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EBFA4DF-8423-4474-ADBA-5BF12CE21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420" y="95317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 algn="ctr" fontAlgn="base">
              <a:buNone/>
            </a:pPr>
            <a:r>
              <a:rPr lang="hr-HR" b="1" dirty="0">
                <a:solidFill>
                  <a:srgbClr val="000000"/>
                </a:solidFill>
              </a:rPr>
              <a:t>DNEVNI RED</a:t>
            </a:r>
            <a:r>
              <a:rPr lang="hr-HR" dirty="0">
                <a:solidFill>
                  <a:srgbClr val="000000"/>
                </a:solidFill>
              </a:rPr>
              <a:t> </a:t>
            </a:r>
          </a:p>
          <a:p>
            <a:pPr marL="0" indent="0" algn="ctr" fontAlgn="base">
              <a:buNone/>
            </a:pPr>
            <a:r>
              <a:rPr lang="hr-HR" dirty="0">
                <a:solidFill>
                  <a:srgbClr val="000000"/>
                </a:solidFill>
              </a:rPr>
              <a:t> </a:t>
            </a:r>
          </a:p>
          <a:p>
            <a:pPr marL="0" indent="0" fontAlgn="base">
              <a:buNone/>
            </a:pPr>
            <a:r>
              <a:rPr lang="hr-HR" dirty="0">
                <a:solidFill>
                  <a:srgbClr val="000000"/>
                </a:solidFill>
              </a:rPr>
              <a:t>Trajanje: 0</a:t>
            </a:r>
            <a:r>
              <a:rPr lang="en-US" dirty="0">
                <a:solidFill>
                  <a:srgbClr val="000000"/>
                </a:solidFill>
              </a:rPr>
              <a:t>9</a:t>
            </a:r>
            <a:r>
              <a:rPr lang="hr-HR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hr-HR" dirty="0">
                <a:solidFill>
                  <a:srgbClr val="000000"/>
                </a:solidFill>
              </a:rPr>
              <a:t>0 – 1</a:t>
            </a:r>
            <a:r>
              <a:rPr lang="en-US" dirty="0">
                <a:solidFill>
                  <a:srgbClr val="000000"/>
                </a:solidFill>
              </a:rPr>
              <a:t>0</a:t>
            </a:r>
            <a:r>
              <a:rPr lang="hr-HR" dirty="0">
                <a:solidFill>
                  <a:srgbClr val="000000"/>
                </a:solidFill>
              </a:rPr>
              <a:t>:</a:t>
            </a:r>
            <a:r>
              <a:rPr lang="en-US" dirty="0">
                <a:solidFill>
                  <a:srgbClr val="000000"/>
                </a:solidFill>
              </a:rPr>
              <a:t>3</a:t>
            </a:r>
            <a:r>
              <a:rPr lang="hr-HR" dirty="0">
                <a:solidFill>
                  <a:srgbClr val="000000"/>
                </a:solidFill>
              </a:rPr>
              <a:t>0 h </a:t>
            </a:r>
          </a:p>
          <a:p>
            <a:pPr fontAlgn="base"/>
            <a:endParaRPr lang="hr-HR" dirty="0">
              <a:solidFill>
                <a:srgbClr val="000000"/>
              </a:solidFill>
            </a:endParaRPr>
          </a:p>
          <a:p>
            <a:pPr marL="0" indent="0" fontAlgn="base">
              <a:buNone/>
            </a:pPr>
            <a:endParaRPr lang="hr-HR" dirty="0">
              <a:solidFill>
                <a:srgbClr val="000000"/>
              </a:solidFill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a typeface="Lucida Sans Unicode" panose="020B0602030504020204" pitchFamily="34" charset="0"/>
                <a:cs typeface="Times New Roman" panose="02020603050405020304" pitchFamily="18" charset="0"/>
              </a:rPr>
              <a:t>09:00 – 09:15 sati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  	Uvodna riječ i pozdravni govori</a:t>
            </a:r>
            <a:endParaRPr lang="en-US" b="1" dirty="0"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a typeface="Lucida Sans Unicode" panose="020B0602030504020204" pitchFamily="34" charset="0"/>
                <a:cs typeface="Times New Roman" panose="02020603050405020304" pitchFamily="18" charset="0"/>
              </a:rPr>
              <a:t>09:15 – 09:30 sati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  	Usvajanje Poslovnika o radu Partnerskog vijeća, </a:t>
            </a:r>
            <a:r>
              <a:rPr lang="en-US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					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izbor predsjednika</a:t>
            </a:r>
            <a:r>
              <a:rPr lang="en-US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/</a:t>
            </a:r>
            <a:r>
              <a:rPr lang="en-US" b="1" dirty="0" err="1">
                <a:ea typeface="Lucida Sans Unicode" panose="020B0602030504020204" pitchFamily="34" charset="0"/>
                <a:cs typeface="Times New Roman" panose="02020603050405020304" pitchFamily="18" charset="0"/>
              </a:rPr>
              <a:t>ce</a:t>
            </a:r>
            <a:r>
              <a:rPr lang="en-US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/i zamjenika/</a:t>
            </a:r>
            <a:r>
              <a:rPr lang="hr-HR" b="1" dirty="0" err="1">
                <a:ea typeface="Lucida Sans Unicode" panose="020B0602030504020204" pitchFamily="34" charset="0"/>
                <a:cs typeface="Times New Roman" panose="02020603050405020304" pitchFamily="18" charset="0"/>
              </a:rPr>
              <a:t>ce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predsjednika/</a:t>
            </a:r>
            <a:r>
              <a:rPr lang="hr-HR" b="1" dirty="0" err="1">
                <a:ea typeface="Lucida Sans Unicode" panose="020B0602030504020204" pitchFamily="34" charset="0"/>
                <a:cs typeface="Times New Roman" panose="02020603050405020304" pitchFamily="18" charset="0"/>
              </a:rPr>
              <a:t>ce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				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Partnerskog vijeća</a:t>
            </a:r>
            <a:endParaRPr lang="en-US" b="1" dirty="0"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a typeface="Lucida Sans Unicode" panose="020B0602030504020204" pitchFamily="34" charset="0"/>
                <a:cs typeface="Times New Roman" panose="02020603050405020304" pitchFamily="18" charset="0"/>
              </a:rPr>
              <a:t>09:30 – 10:00 sati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 	Predstavljanje tijeka izrade Plana razvoja SDŽ 2021.-2027.</a:t>
            </a:r>
            <a:endParaRPr lang="en-US" b="1" dirty="0"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</a:t>
            </a:r>
            <a:r>
              <a:rPr lang="hr-HR" dirty="0">
                <a:ea typeface="Lucida Sans Unicode" panose="020B0602030504020204" pitchFamily="34" charset="0"/>
                <a:cs typeface="Times New Roman" panose="02020603050405020304" pitchFamily="18" charset="0"/>
              </a:rPr>
              <a:t>10:00 – 10:30 sati</a:t>
            </a:r>
            <a:r>
              <a:rPr lang="hr-HR" b="1" dirty="0">
                <a:ea typeface="Lucida Sans Unicode" panose="020B0602030504020204" pitchFamily="34" charset="0"/>
                <a:cs typeface="Times New Roman" panose="02020603050405020304" pitchFamily="18" charset="0"/>
              </a:rPr>
              <a:t> 	Rasprava i zaključci</a:t>
            </a:r>
            <a:endParaRPr lang="hr-HR" dirty="0">
              <a:ea typeface="Lucida Sans Unicode" panose="020B0602030504020204" pitchFamily="34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4258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2EE75EE4-0037-4796-8EDE-D582926BD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r>
              <a:rPr lang="hr-BA">
                <a:solidFill>
                  <a:srgbClr val="FFFFFF"/>
                </a:solidFill>
              </a:rPr>
              <a:t>Imenovanja radnih tijela/skupina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9876432-57E2-42FE-BC56-2886C249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r>
              <a:rPr lang="hr-BA" sz="2400" dirty="0"/>
              <a:t>Stručni tim + Nadzorno tijelo JU RERA S.D.</a:t>
            </a:r>
          </a:p>
          <a:p>
            <a:r>
              <a:rPr lang="hr-BA" sz="2400" dirty="0"/>
              <a:t>Tim za strateško planiranje</a:t>
            </a:r>
          </a:p>
          <a:p>
            <a:r>
              <a:rPr lang="hr-BA" sz="2400" dirty="0"/>
              <a:t>Partnersko vijeće </a:t>
            </a:r>
          </a:p>
          <a:p>
            <a:r>
              <a:rPr lang="hr-BA" sz="2400" dirty="0"/>
              <a:t>Tematske radne skupine </a:t>
            </a:r>
            <a:endParaRPr lang="hr-H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20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9811433-8A8F-4C28-96C1-3EB97A95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31" y="729893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hr-BA" sz="3500" dirty="0">
                <a:solidFill>
                  <a:srgbClr val="FFFFFF"/>
                </a:solidFill>
              </a:rPr>
              <a:t>Stručni tim + Nadzorno tijelo </a:t>
            </a:r>
            <a:br>
              <a:rPr lang="hr-BA" sz="3500" dirty="0">
                <a:solidFill>
                  <a:srgbClr val="FFFFFF"/>
                </a:solidFill>
              </a:rPr>
            </a:br>
            <a:r>
              <a:rPr lang="hr-BA" sz="3500" dirty="0">
                <a:solidFill>
                  <a:srgbClr val="FFFFFF"/>
                </a:solidFill>
              </a:rPr>
              <a:t>(JU RERA S.D.)</a:t>
            </a:r>
            <a:endParaRPr lang="hr-HR" sz="35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9BA829-2ECC-4E8C-80D8-E0EB2922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2000" dirty="0"/>
              <a:t>1. Stručnjak za strateško planiranje, voditelj tima  (broj osoba: 1)</a:t>
            </a:r>
          </a:p>
          <a:p>
            <a:pPr marL="0" indent="0">
              <a:buNone/>
            </a:pPr>
            <a:r>
              <a:rPr lang="hr-HR" sz="2000" dirty="0"/>
              <a:t>2. Stručnjak za prikupljanje statističkih podataka, pripremu analitičkih podloga i procjenu učinka (broj osoba: 2)</a:t>
            </a:r>
          </a:p>
          <a:p>
            <a:pPr marL="0" indent="0">
              <a:buNone/>
            </a:pPr>
            <a:r>
              <a:rPr lang="hr-HR" sz="2000" dirty="0"/>
              <a:t>3. Stručnjak za financijsko planiranje i upravljanje rizicima (broj osoba: 1) </a:t>
            </a:r>
          </a:p>
          <a:p>
            <a:pPr marL="0" indent="0">
              <a:buNone/>
            </a:pPr>
            <a:r>
              <a:rPr lang="pl-PL" sz="2000" dirty="0"/>
              <a:t>4. Stručnjak za pripremu i provedbu strateških projekata (broj osoba: 1)   </a:t>
            </a:r>
          </a:p>
          <a:p>
            <a:pPr marL="0" indent="0">
              <a:buNone/>
            </a:pPr>
            <a:r>
              <a:rPr lang="hr-HR" sz="2000" dirty="0"/>
              <a:t>5. Stručnjak za praćenje, vrednovanje i izvještavanje  (broj osoba: 1)</a:t>
            </a:r>
          </a:p>
          <a:p>
            <a:pPr marL="0" indent="0">
              <a:buNone/>
            </a:pPr>
            <a:r>
              <a:rPr lang="hr-HR" sz="2000" dirty="0"/>
              <a:t>6. Stručnjak za komunikaciju i partnerski dijalog  (broj osoba: 2)         </a:t>
            </a:r>
          </a:p>
          <a:p>
            <a:pPr marL="0" indent="0">
              <a:buNone/>
            </a:pPr>
            <a:r>
              <a:rPr lang="en-US" sz="2000" dirty="0"/>
              <a:t>7. </a:t>
            </a:r>
            <a:r>
              <a:rPr lang="hr-BA" sz="2000" dirty="0"/>
              <a:t>Koordinator</a:t>
            </a:r>
            <a:r>
              <a:rPr lang="en-US" sz="2000" dirty="0"/>
              <a:t> za </a:t>
            </a:r>
            <a:r>
              <a:rPr lang="en-US" sz="2000" dirty="0" err="1"/>
              <a:t>administrativne</a:t>
            </a:r>
            <a:r>
              <a:rPr lang="en-US" sz="2000" dirty="0"/>
              <a:t> </a:t>
            </a:r>
            <a:r>
              <a:rPr lang="en-US" sz="2000" dirty="0" err="1"/>
              <a:t>poslove</a:t>
            </a:r>
            <a:r>
              <a:rPr lang="en-US" sz="2000" dirty="0"/>
              <a:t> (</a:t>
            </a:r>
            <a:r>
              <a:rPr lang="en-US" sz="2000" dirty="0" err="1"/>
              <a:t>broj</a:t>
            </a:r>
            <a:r>
              <a:rPr lang="en-US" sz="2000" dirty="0"/>
              <a:t> </a:t>
            </a:r>
            <a:r>
              <a:rPr lang="en-US" sz="2000" dirty="0" err="1"/>
              <a:t>osoba</a:t>
            </a:r>
            <a:r>
              <a:rPr lang="en-US" sz="2000" dirty="0"/>
              <a:t>: 1)  </a:t>
            </a:r>
            <a:endParaRPr lang="hr-HR" sz="2000" dirty="0"/>
          </a:p>
          <a:p>
            <a:pPr marL="0" indent="0">
              <a:buNone/>
            </a:pPr>
            <a:endParaRPr lang="hr-HR" sz="2000" dirty="0"/>
          </a:p>
          <a:p>
            <a:pPr marL="0" indent="0">
              <a:buNone/>
            </a:pPr>
            <a:r>
              <a:rPr lang="hr-HR" sz="2000" b="1" dirty="0"/>
              <a:t>Nadzorno tijelo: </a:t>
            </a:r>
            <a:r>
              <a:rPr lang="en-US" sz="2000" b="1" dirty="0" err="1"/>
              <a:t>Ravnatelj</a:t>
            </a:r>
            <a:r>
              <a:rPr lang="en-US" sz="2000" b="1" dirty="0"/>
              <a:t> + </a:t>
            </a:r>
            <a:r>
              <a:rPr lang="en-US" sz="2000" b="1" dirty="0" err="1"/>
              <a:t>Zamjenik</a:t>
            </a:r>
            <a:r>
              <a:rPr lang="hr-HR" sz="2000" b="1" dirty="0"/>
              <a:t> ravnatelja</a:t>
            </a:r>
          </a:p>
        </p:txBody>
      </p:sp>
    </p:spTree>
    <p:extLst>
      <p:ext uri="{BB962C8B-B14F-4D97-AF65-F5344CB8AC3E}">
        <p14:creationId xmlns:p14="http://schemas.microsoft.com/office/powerpoint/2010/main" val="281426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9" y="450221"/>
            <a:ext cx="4111931" cy="5957175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68265E-50A9-4373-A74B-D1C456914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1999"/>
            <a:ext cx="3511188" cy="5368413"/>
          </a:xfrm>
        </p:spPr>
        <p:txBody>
          <a:bodyPr>
            <a:normAutofit/>
          </a:bodyPr>
          <a:lstStyle/>
          <a:p>
            <a:pPr algn="ctr"/>
            <a:r>
              <a:rPr lang="hr-BA" dirty="0">
                <a:solidFill>
                  <a:srgbClr val="FFFFFF"/>
                </a:solidFill>
              </a:rPr>
              <a:t>Tim za strateško planiranje (izvršno tijelo) </a:t>
            </a:r>
            <a:endParaRPr lang="hr-HR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7274" y="446007"/>
            <a:ext cx="4676305" cy="595717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8C20930-E1AF-4E50-9FDF-37D9DD290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623" y="762000"/>
            <a:ext cx="4042310" cy="5368412"/>
          </a:xfrm>
        </p:spPr>
        <p:txBody>
          <a:bodyPr anchor="ctr">
            <a:normAutofit/>
          </a:bodyPr>
          <a:lstStyle/>
          <a:p>
            <a:r>
              <a:rPr lang="hr-BA" sz="2400" dirty="0"/>
              <a:t>Zamjenici župana, pročelnici Upravnih odjela, ravnatelj JU RERA S.D.</a:t>
            </a:r>
          </a:p>
          <a:p>
            <a:r>
              <a:rPr lang="hr-BA" sz="2400" dirty="0"/>
              <a:t>Članovi tima odgovaraju županu koji i imenuje TIM</a:t>
            </a:r>
          </a:p>
          <a:p>
            <a:r>
              <a:rPr lang="hr-BA" sz="2400" dirty="0"/>
              <a:t>Sudjeluju u svim fazama izrade</a:t>
            </a:r>
          </a:p>
          <a:p>
            <a:endParaRPr lang="hr-HR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5BD09B-BC3A-45C0-AF8E-950F364CD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488" y="448056"/>
            <a:ext cx="2103120" cy="2907792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6862" y="3494844"/>
            <a:ext cx="2104001" cy="290779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0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5D31150-B65C-49AC-B0EE-94B936554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hr-BA" sz="3500" dirty="0">
                <a:solidFill>
                  <a:srgbClr val="FFFFFF"/>
                </a:solidFill>
              </a:rPr>
              <a:t>PARTNERSKO VIJEĆE (savjetodavno tijelo)</a:t>
            </a:r>
            <a:endParaRPr lang="hr-HR" sz="3500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207AAE0-6802-4780-9DA4-5B49E33F5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600" b="1" dirty="0"/>
              <a:t>Partnersko vijeće sudjeluje u svim fazama izrade Plana razvoja, odnosno pri:</a:t>
            </a:r>
          </a:p>
          <a:p>
            <a:r>
              <a:rPr lang="hr-HR" sz="1600" dirty="0"/>
              <a:t>definiranju razvojnih izazova i potencijala (analiza stanja: </a:t>
            </a:r>
            <a:r>
              <a:rPr lang="hr-HR" sz="1600" dirty="0" err="1"/>
              <a:t>swot</a:t>
            </a:r>
            <a:r>
              <a:rPr lang="hr-HR" sz="1600" dirty="0"/>
              <a:t> i </a:t>
            </a:r>
            <a:r>
              <a:rPr lang="hr-HR" sz="1600" dirty="0" err="1"/>
              <a:t>pestle</a:t>
            </a:r>
            <a:r>
              <a:rPr lang="hr-HR" sz="1600" dirty="0"/>
              <a:t> analiza),</a:t>
            </a:r>
          </a:p>
          <a:p>
            <a:r>
              <a:rPr lang="hr-HR" sz="1600" dirty="0"/>
              <a:t>definiranju vizije razvoja (usklađene s relevantnim dugoročnim aktima strateškog planiranja), razvojnih potreba i razvojnih potencijala</a:t>
            </a:r>
          </a:p>
          <a:p>
            <a:r>
              <a:rPr lang="hr-HR" sz="1600" dirty="0"/>
              <a:t>definiranju prioriteta javne politike, razvojnih smjerova, strateških i posebnih ciljeva,</a:t>
            </a:r>
          </a:p>
          <a:p>
            <a:r>
              <a:rPr lang="hr-HR" sz="1600" dirty="0"/>
              <a:t>definiranju ključnih pokazatelja ishoda i ciljanih vrijednosti pokazatelja,</a:t>
            </a:r>
          </a:p>
          <a:p>
            <a:r>
              <a:rPr lang="hr-HR" sz="1600" dirty="0"/>
              <a:t>izradi terminskog plana provedbe projekata s naznačenim ključnim koracima i rokovima u provedbi,</a:t>
            </a:r>
          </a:p>
          <a:p>
            <a:r>
              <a:rPr lang="hr-HR" sz="1600" dirty="0"/>
              <a:t>izradi indikativnog financijskog plana s prikazom financijskih pretpostavki za</a:t>
            </a:r>
          </a:p>
          <a:p>
            <a:r>
              <a:rPr lang="hr-HR" sz="1600" dirty="0"/>
              <a:t>provedbu posebnih ciljeva i projekata od strateškog značaja,</a:t>
            </a:r>
          </a:p>
          <a:p>
            <a:r>
              <a:rPr lang="hr-HR" sz="1600" dirty="0"/>
              <a:t>izradi fiskalne procjene učinka,</a:t>
            </a:r>
          </a:p>
          <a:p>
            <a:r>
              <a:rPr lang="hr-HR" sz="1600" dirty="0"/>
              <a:t>osiguravanju usklađenosti s Nacionalnom razvojnom strategijom, sektorskim i višesektorskim strategijama te dokumentima prostornog uređenja,</a:t>
            </a:r>
          </a:p>
          <a:p>
            <a:r>
              <a:rPr lang="hr-HR" sz="1600" dirty="0"/>
              <a:t>izradi okvira za praćenje i vrednovanje.</a:t>
            </a:r>
          </a:p>
          <a:p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val="12173580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3FDE333-A9ED-4D9C-A6C8-E326D2D9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hr-HR" sz="3100" dirty="0">
                <a:solidFill>
                  <a:srgbClr val="FFFFFF"/>
                </a:solidFill>
              </a:rPr>
              <a:t>U radu partnerskog vijeća za područje županije sudjeluju predstavnici:</a:t>
            </a:r>
            <a:br>
              <a:rPr lang="hr-HR" sz="3100" dirty="0">
                <a:solidFill>
                  <a:srgbClr val="FFFFFF"/>
                </a:solidFill>
              </a:rPr>
            </a:br>
            <a:endParaRPr lang="hr-HR" sz="3100" dirty="0">
              <a:solidFill>
                <a:srgbClr val="FFFFFF"/>
              </a:solidFill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7D15B-3BDB-46F7-B9BB-2A596AFE9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435523"/>
            <a:ext cx="8370393" cy="4112719"/>
          </a:xfrm>
        </p:spPr>
        <p:txBody>
          <a:bodyPr anchor="ctr">
            <a:normAutofit/>
          </a:bodyPr>
          <a:lstStyle/>
          <a:p>
            <a:endParaRPr lang="hr-HR" sz="1000" dirty="0"/>
          </a:p>
          <a:p>
            <a:r>
              <a:rPr lang="hr-HR" sz="2400" dirty="0"/>
              <a:t>regionalne (područne) samouprave i regionalnih koordinatora,</a:t>
            </a:r>
          </a:p>
          <a:p>
            <a:r>
              <a:rPr lang="hr-HR" sz="2400" dirty="0"/>
              <a:t>velikih gradova s područja županije,</a:t>
            </a:r>
          </a:p>
          <a:p>
            <a:r>
              <a:rPr lang="hr-HR" sz="2400" dirty="0"/>
              <a:t>manjih gradova i općina s područja županije,</a:t>
            </a:r>
          </a:p>
          <a:p>
            <a:r>
              <a:rPr lang="hr-HR" sz="2400" dirty="0"/>
              <a:t>visokoškolskih ustanova, pružatelja obrazovnih usluga i usluga osposobljavanja te istraživačkih centara,</a:t>
            </a:r>
          </a:p>
          <a:p>
            <a:r>
              <a:rPr lang="hr-HR" sz="2400" dirty="0"/>
              <a:t>gospodarskih i socijalnih partnera s područja županije,</a:t>
            </a:r>
          </a:p>
          <a:p>
            <a:r>
              <a:rPr lang="hr-HR" sz="2400" dirty="0"/>
              <a:t>organizacija civilnog društva s područja županije.</a:t>
            </a:r>
          </a:p>
          <a:p>
            <a:endParaRPr lang="hr-HR" sz="1700" dirty="0"/>
          </a:p>
          <a:p>
            <a:endParaRPr lang="hr-HR" sz="1000" dirty="0"/>
          </a:p>
          <a:p>
            <a:endParaRPr lang="hr-HR" sz="1000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19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DA4666F-C8FC-4B5D-A101-C24A0D6A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pPr algn="ctr"/>
            <a:r>
              <a:rPr lang="hr-BA" sz="3800" dirty="0">
                <a:solidFill>
                  <a:srgbClr val="FFFFFF"/>
                </a:solidFill>
              </a:rPr>
              <a:t>Tematske radne skupine</a:t>
            </a:r>
            <a:endParaRPr lang="hr-HR" sz="3800" dirty="0">
              <a:solidFill>
                <a:srgbClr val="FFFFFF"/>
              </a:solidFill>
            </a:endParaRPr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D4EA6C-83B2-4C6B-9909-B4C903A4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446334"/>
            <a:ext cx="7247432" cy="595274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sz="1600" b="1" dirty="0"/>
              <a:t>Članovi radnih skupina sudjeluje u svim fazama izrade Plana razvoja, odnosno pri:</a:t>
            </a:r>
          </a:p>
          <a:p>
            <a:r>
              <a:rPr lang="hr-HR" sz="1600" dirty="0"/>
              <a:t>definiranju razvojnih izazova i potencijala (analiza stanja: </a:t>
            </a:r>
            <a:r>
              <a:rPr lang="hr-HR" sz="1600" dirty="0" err="1"/>
              <a:t>swot</a:t>
            </a:r>
            <a:r>
              <a:rPr lang="hr-HR" sz="1600" dirty="0"/>
              <a:t> i </a:t>
            </a:r>
            <a:r>
              <a:rPr lang="hr-HR" sz="1600" dirty="0" err="1"/>
              <a:t>pestle</a:t>
            </a:r>
            <a:r>
              <a:rPr lang="hr-HR" sz="1600" dirty="0"/>
              <a:t> analiza),</a:t>
            </a:r>
          </a:p>
          <a:p>
            <a:r>
              <a:rPr lang="hr-HR" sz="1600" dirty="0"/>
              <a:t>definiranju vizije razvoja (usklađene s relevantnim dugoročnim aktima strateškog planiranja,</a:t>
            </a:r>
          </a:p>
          <a:p>
            <a:r>
              <a:rPr lang="hr-HR" sz="1600" dirty="0"/>
              <a:t>razvojnih potreba i razvojnih potencijala,</a:t>
            </a:r>
          </a:p>
          <a:p>
            <a:r>
              <a:rPr lang="hr-HR" sz="1600" dirty="0"/>
              <a:t>definiranju prioriteta javne politike, razvojnih smjerova, strateških i posebnih ciljeva,</a:t>
            </a:r>
          </a:p>
          <a:p>
            <a:r>
              <a:rPr lang="hr-HR" sz="1600" dirty="0"/>
              <a:t>definiranju ključnih pokazatelja ishoda i ciljanih vrijednosti pokazatelja,</a:t>
            </a:r>
          </a:p>
          <a:p>
            <a:r>
              <a:rPr lang="hr-HR" sz="1600" dirty="0"/>
              <a:t>izradi terminskog plana provedbe projekata s naznačenim ključnim koracima i rokovima u provedbi,</a:t>
            </a:r>
          </a:p>
          <a:p>
            <a:r>
              <a:rPr lang="hr-HR" sz="1600" dirty="0"/>
              <a:t>izradi indikativnog financijskog plana s prikazom financijskih pretpostavki za provedbu,</a:t>
            </a:r>
          </a:p>
          <a:p>
            <a:r>
              <a:rPr lang="hr-HR" sz="1600" dirty="0"/>
              <a:t>posebnih ciljeva i projekata od strateškog značaja,</a:t>
            </a:r>
          </a:p>
          <a:p>
            <a:r>
              <a:rPr lang="hr-HR" sz="1600" dirty="0"/>
              <a:t>izradi fiskalne procjene učinka,</a:t>
            </a:r>
          </a:p>
          <a:p>
            <a:r>
              <a:rPr lang="hr-HR" sz="1600" dirty="0"/>
              <a:t>osiguravanju usklađenosti s Nacionalnom razvojnom strategijom, sektorskim i višesektorskim,</a:t>
            </a:r>
          </a:p>
          <a:p>
            <a:pPr marL="0" indent="0">
              <a:buNone/>
            </a:pPr>
            <a:r>
              <a:rPr lang="hr-HR" sz="1600" dirty="0"/>
              <a:t>     strategijama te dokumentima prostornog uređenja,</a:t>
            </a:r>
          </a:p>
          <a:p>
            <a:r>
              <a:rPr lang="hr-HR" sz="1600" dirty="0"/>
              <a:t>izradi okvira za praćenje i vrednovanje.</a:t>
            </a:r>
          </a:p>
        </p:txBody>
      </p:sp>
    </p:spTree>
    <p:extLst>
      <p:ext uri="{BB962C8B-B14F-4D97-AF65-F5344CB8AC3E}">
        <p14:creationId xmlns:p14="http://schemas.microsoft.com/office/powerpoint/2010/main" val="3036126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Freeform: Shape 19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7BDD537-FB36-4F1E-AE78-3DD3CCF30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pPr algn="ctr"/>
            <a:r>
              <a:rPr lang="hr-BA" b="1" dirty="0"/>
              <a:t>Tematske radne skupine</a:t>
            </a:r>
            <a:endParaRPr lang="hr-HR" b="1" dirty="0"/>
          </a:p>
        </p:txBody>
      </p:sp>
      <p:graphicFrame>
        <p:nvGraphicFramePr>
          <p:cNvPr id="4" name="Rezervirano mjesto sadržaja 3">
            <a:extLst>
              <a:ext uri="{FF2B5EF4-FFF2-40B4-BE49-F238E27FC236}">
                <a16:creationId xmlns:a16="http://schemas.microsoft.com/office/drawing/2014/main" id="{7BF3DE05-0AB9-45BA-9C84-53FEAE0C15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78384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09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57A9FF-5AAF-4D70-B86D-73FDDA67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hr-BA"/>
              <a:t>GLAVNE AKTIVNOSTI IZRADE</a:t>
            </a:r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77D7DF-AAAC-4E84-ABBC-7A66B8686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8" y="2278174"/>
            <a:ext cx="6467867" cy="3450613"/>
          </a:xfrm>
        </p:spPr>
        <p:txBody>
          <a:bodyPr anchor="ctr">
            <a:normAutofit/>
          </a:bodyPr>
          <a:lstStyle/>
          <a:p>
            <a:r>
              <a:rPr lang="hr-HR" sz="1700"/>
              <a:t>Definiranje vremenskog okvira i ključnih elemenata te procesa izrade akata strateškog planiranja (ODRAĐENO)</a:t>
            </a:r>
          </a:p>
          <a:p>
            <a:r>
              <a:rPr lang="hr-HR" sz="1700"/>
              <a:t>Izrada strategije savjetovanja  (ODRAĐENO)</a:t>
            </a:r>
          </a:p>
          <a:p>
            <a:r>
              <a:rPr lang="hr-HR" sz="1700"/>
              <a:t>Definiranje razvojnih izazova i razvojnih potencijala (analiza stanja)!  </a:t>
            </a:r>
          </a:p>
          <a:p>
            <a:r>
              <a:rPr lang="hr-HR" sz="1700"/>
              <a:t>Definiranje razvojnih smjerova, strateških ciljeva i/ili posebnih ciljeva</a:t>
            </a:r>
          </a:p>
          <a:p>
            <a:r>
              <a:rPr lang="hr-HR" sz="1700"/>
              <a:t>Odabir pokazatelja uspješnosti  </a:t>
            </a:r>
          </a:p>
          <a:p>
            <a:r>
              <a:rPr lang="hr-HR" sz="1700"/>
              <a:t>Izrada akcijskoga plana </a:t>
            </a:r>
          </a:p>
          <a:p>
            <a:r>
              <a:rPr lang="hr-HR" sz="1700"/>
              <a:t>Izrada fiskalne procjene </a:t>
            </a:r>
          </a:p>
          <a:p>
            <a:r>
              <a:rPr lang="hr-HR" sz="1700"/>
              <a:t>Izrada komunikacijske strategije i akcijskoga plana (ODRAĐENO – faza izrade)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659DC42-1774-4317-A49E-C5F1015D09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" r="-2" b="-2"/>
          <a:stretch/>
        </p:blipFill>
        <p:spPr bwMode="auto">
          <a:xfrm>
            <a:off x="9030742" y="2474255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86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DCF634-FE52-4326-946D-B5A530B3A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910" y="609519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hr-BA" sz="4000" dirty="0"/>
              <a:t>Hvala na pažnji!</a:t>
            </a:r>
          </a:p>
          <a:p>
            <a:pPr marL="0" indent="0" algn="ctr">
              <a:buNone/>
            </a:pPr>
            <a:endParaRPr lang="hr-BA" sz="4000" dirty="0"/>
          </a:p>
          <a:p>
            <a:pPr marL="0" indent="0" algn="ctr">
              <a:buNone/>
            </a:pPr>
            <a:r>
              <a:rPr lang="hr-BA" dirty="0"/>
              <a:t>Upite šaljite na:</a:t>
            </a:r>
          </a:p>
          <a:p>
            <a:pPr marL="0" indent="0" algn="ctr">
              <a:buNone/>
            </a:pPr>
            <a:r>
              <a:rPr lang="hr-BA" dirty="0">
                <a:hlinkClick r:id="rId2"/>
              </a:rPr>
              <a:t>planrazvoja@rera.hr</a:t>
            </a:r>
            <a:endParaRPr lang="hr-BA" dirty="0"/>
          </a:p>
          <a:p>
            <a:pPr algn="ctr"/>
            <a:endParaRPr lang="hr-BA" dirty="0"/>
          </a:p>
          <a:p>
            <a:pPr marL="0" indent="0" algn="ctr">
              <a:buNone/>
            </a:pPr>
            <a:r>
              <a:rPr lang="hr-BA" dirty="0"/>
              <a:t>www.rera.hr</a:t>
            </a:r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A19373D-E3CD-49A9-80B1-F1D2B7ADF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35" y="5072282"/>
            <a:ext cx="7187807" cy="151193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9665ED33-1992-4F7A-B8FB-5DD0921AD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10" y="158757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0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E490FB6-4C31-4AD6-B548-4C4DB227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1942" y="356930"/>
            <a:ext cx="6294105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b="1" i="1" dirty="0" err="1">
                <a:solidFill>
                  <a:srgbClr val="000000"/>
                </a:solidFill>
              </a:rPr>
              <a:t>Predstavljanje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tijeka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izrade</a:t>
            </a:r>
            <a:r>
              <a:rPr lang="en-US" sz="2800" b="1" i="1" dirty="0">
                <a:solidFill>
                  <a:srgbClr val="000000"/>
                </a:solidFill>
              </a:rPr>
              <a:t> Plana </a:t>
            </a:r>
            <a:r>
              <a:rPr lang="en-US" sz="2800" b="1" i="1" dirty="0" err="1">
                <a:solidFill>
                  <a:srgbClr val="000000"/>
                </a:solidFill>
              </a:rPr>
              <a:t>razvoja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Splitsko-dalmatinske</a:t>
            </a:r>
            <a:r>
              <a:rPr lang="en-US" sz="2800" b="1" i="1" dirty="0">
                <a:solidFill>
                  <a:srgbClr val="000000"/>
                </a:solidFill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</a:rPr>
              <a:t>županije</a:t>
            </a:r>
            <a:r>
              <a:rPr lang="en-US" sz="2800" b="1" i="1" dirty="0">
                <a:solidFill>
                  <a:srgbClr val="000000"/>
                </a:solidFill>
              </a:rPr>
              <a:t> 2021.-2027.</a:t>
            </a:r>
            <a:br>
              <a:rPr lang="en-US" sz="2100" b="1" i="1" dirty="0">
                <a:solidFill>
                  <a:srgbClr val="000000"/>
                </a:solidFill>
              </a:rPr>
            </a:br>
            <a:endParaRPr lang="en-US" sz="2100" b="1" i="1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7" name="Rezervirano mjesto sadržaja 6">
            <a:extLst>
              <a:ext uri="{FF2B5EF4-FFF2-40B4-BE49-F238E27FC236}">
                <a16:creationId xmlns:a16="http://schemas.microsoft.com/office/drawing/2014/main" id="{A30EF135-AA3B-4240-A3AF-9029A440AE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012401"/>
              </p:ext>
            </p:extLst>
          </p:nvPr>
        </p:nvGraphicFramePr>
        <p:xfrm>
          <a:off x="805343" y="1577130"/>
          <a:ext cx="10723722" cy="4556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4438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FC779AC-F6E1-4056-9254-06F80A27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hr-BA">
                <a:solidFill>
                  <a:srgbClr val="FFFFFF"/>
                </a:solidFill>
              </a:rPr>
              <a:t>Zakonska regulativa</a:t>
            </a:r>
            <a:endParaRPr lang="hr-HR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A34C8E-8C87-4899-9EDA-B21A96789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r>
              <a:rPr lang="hr-HR" sz="1200"/>
              <a:t>Zakon o regionalnom razvoju Republike Hrvatske (NN 147/14, 123/17, 118/18);</a:t>
            </a:r>
          </a:p>
          <a:p>
            <a:r>
              <a:rPr lang="hr-HR" sz="1200"/>
              <a:t>Zakon o sustavu strateškog planiranja i upravljanja razvojem RH (NN 123/2017);</a:t>
            </a:r>
          </a:p>
          <a:p>
            <a:r>
              <a:rPr lang="hr-HR" sz="1200"/>
              <a:t>Uredba o smjernicama za izradu akata strateškog planiranja od nacionalnog značaja i od značaja za jedinice lokalne i područne (regionalne) samouprave (NN 89/2018);</a:t>
            </a:r>
          </a:p>
          <a:p>
            <a:r>
              <a:rPr lang="hr-HR" sz="1200"/>
              <a:t>Uredba o načinu ustrojavanja, sadržaju i vođenju Središnjeg elektroničkog registra razvojnih projekata (NN 42/18);</a:t>
            </a:r>
          </a:p>
          <a:p>
            <a:r>
              <a:rPr lang="hr-HR" sz="1200"/>
              <a:t>Pravilnik o provedbi postupka vrednovanja (NN 66/19);</a:t>
            </a:r>
          </a:p>
          <a:p>
            <a:r>
              <a:rPr lang="hr-HR" sz="1200"/>
              <a:t>Pravilnik o rokovima i postupcima praćenja i izvještavanja o provedbi akata strateškog planiranja od nacionalnog značaja i od značaja za jedinice lokalne i područne (regionalne) samouprave (NN 6/2019).</a:t>
            </a:r>
          </a:p>
          <a:p>
            <a:endParaRPr lang="hr-HR" sz="1200"/>
          </a:p>
          <a:p>
            <a:pPr marL="0" indent="0">
              <a:buNone/>
            </a:pPr>
            <a:r>
              <a:rPr lang="hr-HR" sz="1200" b="1" u="sng"/>
              <a:t>Dodatno:</a:t>
            </a:r>
          </a:p>
          <a:p>
            <a:r>
              <a:rPr lang="hr-HR" sz="1200"/>
              <a:t>Priručnik o strateškom planiranju verzija 3.0 (svibanj 2020) s pratećim Dodatkom (Ministarstvo regionalnog razvoja i fondova Europske unije)</a:t>
            </a:r>
          </a:p>
          <a:p>
            <a:endParaRPr lang="hr-HR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55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00C3B7C-3FBB-4828-AD3D-BA05AB78F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pl-PL" sz="3700">
                <a:solidFill>
                  <a:srgbClr val="FFFFFF"/>
                </a:solidFill>
              </a:rPr>
              <a:t>Akti strateškog planiranja od značaja za jedinice lokalne i područne (regionalne) samouprave / JP(R)S</a:t>
            </a:r>
            <a:endParaRPr lang="hr-HR" sz="37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7744C35-8665-4236-81C5-F6B8C0FF7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pPr algn="just"/>
            <a:r>
              <a:rPr lang="hr-HR" sz="1600" b="1" dirty="0"/>
              <a:t>Planovi razvoja jedinica područne (regionalne) samouprave su srednjoročni akti strateškog planiranja od značaja za JP(R)S kojima se definiraju posebni ciljevi za provedbu strateških ciljeva iz dugoročnih akata strateškog planiranja</a:t>
            </a:r>
            <a:r>
              <a:rPr lang="hr-HR" sz="1600" dirty="0"/>
              <a:t>. </a:t>
            </a:r>
            <a:r>
              <a:rPr lang="hr-HR" sz="1600" u="sng" dirty="0"/>
              <a:t>Plan razvoja ne može biti u suprotnosti s nacionalnim planovima (Nacionalna razvojna strategija 2030)</a:t>
            </a:r>
          </a:p>
          <a:p>
            <a:pPr algn="just"/>
            <a:r>
              <a:rPr lang="hr-HR" sz="1600" dirty="0"/>
              <a:t>JU RERA SD je dana 24. lipnja 2020. na Zahtjev Koordinacijskog tijela za sustav strateškog planiranja pri Ministarstvu regionalnog razvoja i fondova EU dostavila </a:t>
            </a:r>
            <a:r>
              <a:rPr lang="hr-HR" sz="1600" b="1" dirty="0"/>
              <a:t>popis važećih akata strateškog planiranja na području Splitsko-dalmatinske županije</a:t>
            </a:r>
            <a:r>
              <a:rPr lang="hr-HR" sz="1600" dirty="0"/>
              <a:t>. Dostavljeni popis oblikovan je prikupljanjem informacija od strane 55 jedinica lokalne samouprave na području Splitsko-dalmatinske županije, te su izdvojena ukupno 65 važeća akta strateškog planiranja (uključujući i Strategije LAG/FLAG/LAGUR-a). Od ukupno 65 važećih akata, 19 akata vrijedi nakon 31. prosinca 2020. godine te je za njih potrebno izvršiti usklađivanje s novom zakonskom regulativom. </a:t>
            </a:r>
          </a:p>
          <a:p>
            <a:pPr marL="0" indent="0">
              <a:buNone/>
            </a:pPr>
            <a:endParaRPr lang="hr-HR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3B7DA58-7173-4260-87B9-03ACFAE7AA4E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hr-HR"/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AEC120C7-6EF0-46F2-B12B-348F120C53B0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hr-HR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4558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3981"/>
            <a:ext cx="11274158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209872A-1865-4EB1-AA8D-3E072FE82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19" y="731520"/>
            <a:ext cx="10666145" cy="1426464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Županijski planovi razvoja i srednjoročni akti strateškog planiranja JLS-ova ​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9006933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2F40CA-AEF1-4A1E-B248-8A6D353A5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89918"/>
            <a:ext cx="8370393" cy="3300196"/>
          </a:xfrm>
        </p:spPr>
        <p:txBody>
          <a:bodyPr anchor="ctr">
            <a:normAutofit/>
          </a:bodyPr>
          <a:lstStyle/>
          <a:p>
            <a:pPr marL="0" indent="0" fontAlgn="base">
              <a:buNone/>
            </a:pPr>
            <a:r>
              <a:rPr lang="hr-HR" sz="1800" b="1"/>
              <a:t>Preporuke</a:t>
            </a:r>
            <a:r>
              <a:rPr lang="en-US" sz="1800" b="1"/>
              <a:t>​</a:t>
            </a:r>
          </a:p>
          <a:p>
            <a:pPr fontAlgn="base"/>
            <a:r>
              <a:rPr lang="hr-HR" sz="1800"/>
              <a:t>Preispitati mogućnost izrade i donošenja zajedničkih planova razvoja za više županija</a:t>
            </a:r>
            <a:r>
              <a:rPr lang="en-US" sz="1800"/>
              <a:t>​</a:t>
            </a:r>
          </a:p>
          <a:p>
            <a:pPr fontAlgn="base"/>
            <a:r>
              <a:rPr lang="hr-HR" sz="1800"/>
              <a:t>Uspostaviti koordinaciju s JLS-ovima / lokalnim koordinatorima</a:t>
            </a:r>
            <a:r>
              <a:rPr lang="en-US" sz="1800"/>
              <a:t>​</a:t>
            </a:r>
          </a:p>
          <a:p>
            <a:pPr fontAlgn="base"/>
            <a:r>
              <a:rPr lang="hr-HR" sz="1800"/>
              <a:t>Ograničiti broj srednjoročnih akata strateškog planiranja na području županije</a:t>
            </a:r>
            <a:r>
              <a:rPr lang="en-US" sz="1800"/>
              <a:t>​</a:t>
            </a:r>
          </a:p>
          <a:p>
            <a:pPr fontAlgn="base"/>
            <a:r>
              <a:rPr lang="hr-HR" sz="1800"/>
              <a:t>Zajednički identificirati specifične potrebe prirodnih i društveno-gospodarskih cjelina (lokalna razina) koje ne mogu usmjeravati svoj razvoj temeljem srednjoročnih akata strateškog planiranja JP(R)S</a:t>
            </a:r>
            <a:r>
              <a:rPr lang="en-US" sz="1800"/>
              <a:t>​</a:t>
            </a:r>
          </a:p>
          <a:p>
            <a:pPr fontAlgn="base"/>
            <a:r>
              <a:rPr lang="hr-HR" sz="1800"/>
              <a:t>Zajednički donijeti odluku o broju i vrsti akata strateškog planiranja za razdoblje nakon 2021. godine</a:t>
            </a:r>
            <a:r>
              <a:rPr lang="en-US" sz="1800"/>
              <a:t>​</a:t>
            </a:r>
          </a:p>
          <a:p>
            <a:endParaRPr lang="hr-HR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2480956"/>
            <a:ext cx="2112264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716" y="4529023"/>
            <a:ext cx="2107363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1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1F9031F-D13F-40C7-B71C-65FC3B970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784" y="508553"/>
            <a:ext cx="10496243" cy="5997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6E14F6C-5A0B-474B-963F-8139237A1A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2963" y="6349447"/>
            <a:ext cx="1779037" cy="47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9488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1CD54DB-9424-4837-9C4E-B01B01C68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3700" y="886057"/>
            <a:ext cx="9732931" cy="534939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6AC0E2E-F12E-46E1-B537-13053454B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1814" y="6382471"/>
            <a:ext cx="1780186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39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25A220-3C61-4536-86C3-6EA0DCBC5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270F5BFB-65FC-476F-A82A-4EA9ECAA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770" y="500163"/>
            <a:ext cx="10903222" cy="598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9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1939</Words>
  <Application>Microsoft Office PowerPoint</Application>
  <PresentationFormat>Široki zaslon</PresentationFormat>
  <Paragraphs>209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Wingdings</vt:lpstr>
      <vt:lpstr>Tema sustava Office</vt:lpstr>
      <vt:lpstr>Osnivačka sjednica Partnerskog vijeća Splitsko-dalmatinske županije</vt:lpstr>
      <vt:lpstr>PowerPoint prezentacija</vt:lpstr>
      <vt:lpstr>Predstavljanje tijeka izrade Plana razvoja Splitsko-dalmatinske županije 2021.-2027. </vt:lpstr>
      <vt:lpstr>Zakonska regulativa</vt:lpstr>
      <vt:lpstr>Akti strateškog planiranja od značaja za jedinice lokalne i područne (regionalne) samouprave / JP(R)S</vt:lpstr>
      <vt:lpstr>Županijski planovi razvoja i srednjoročni akti strateškog planiranja JLS-ova ​</vt:lpstr>
      <vt:lpstr>PowerPoint prezentacija</vt:lpstr>
      <vt:lpstr>PowerPoint prezentacija</vt:lpstr>
      <vt:lpstr>PowerPoint prezentacija</vt:lpstr>
      <vt:lpstr>Realizacija hrvatskih razvojnih ciljeva kroz europski proračun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 Obvezni sadržaj planova razvoja JLP(R)S-ova </vt:lpstr>
      <vt:lpstr>KOMUNIKACIJSKA STRATEGIJA I KOMUNIKACIJSKI AKCIJSKI PLAN</vt:lpstr>
      <vt:lpstr>PowerPoint prezentacija</vt:lpstr>
      <vt:lpstr>STRATEGIJA SAVJETOVANJA</vt:lpstr>
      <vt:lpstr>Imenovanja radnih tijela/skupina</vt:lpstr>
      <vt:lpstr>Stručni tim + Nadzorno tijelo  (JU RERA S.D.)</vt:lpstr>
      <vt:lpstr>Tim za strateško planiranje (izvršno tijelo) </vt:lpstr>
      <vt:lpstr>PARTNERSKO VIJEĆE (savjetodavno tijelo)</vt:lpstr>
      <vt:lpstr>U radu partnerskog vijeća za područje županije sudjeluju predstavnici: </vt:lpstr>
      <vt:lpstr>Tematske radne skupine</vt:lpstr>
      <vt:lpstr>Tematske radne skupine</vt:lpstr>
      <vt:lpstr>GLAVNE AKTIVNOSTI IZRADE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Osnivačka sjednica Partnerskog vijeća Splitsko-dalmatinske županije</dc:title>
  <dc:creator>Ivan Samardžija</dc:creator>
  <cp:lastModifiedBy>Marijana Čular</cp:lastModifiedBy>
  <cp:revision>4</cp:revision>
  <cp:lastPrinted>2020-07-27T12:54:51Z</cp:lastPrinted>
  <dcterms:created xsi:type="dcterms:W3CDTF">2020-07-27T12:47:29Z</dcterms:created>
  <dcterms:modified xsi:type="dcterms:W3CDTF">2022-03-25T13:21:37Z</dcterms:modified>
</cp:coreProperties>
</file>