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4" r:id="rId3"/>
    <p:sldId id="329" r:id="rId4"/>
    <p:sldId id="330" r:id="rId5"/>
    <p:sldId id="333" r:id="rId6"/>
    <p:sldId id="335" r:id="rId7"/>
    <p:sldId id="340" r:id="rId8"/>
    <p:sldId id="341" r:id="rId9"/>
    <p:sldId id="342" r:id="rId10"/>
    <p:sldId id="343" r:id="rId11"/>
    <p:sldId id="338" r:id="rId12"/>
    <p:sldId id="339" r:id="rId13"/>
    <p:sldId id="336" r:id="rId14"/>
    <p:sldId id="337" r:id="rId15"/>
    <p:sldId id="345" r:id="rId16"/>
    <p:sldId id="344" r:id="rId17"/>
    <p:sldId id="347" r:id="rId18"/>
    <p:sldId id="346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odini Luca" initials="CL" lastIdx="1" clrIdx="0">
    <p:extLst>
      <p:ext uri="{19B8F6BF-5375-455C-9EA6-DF929625EA0E}">
        <p15:presenceInfo xmlns:p15="http://schemas.microsoft.com/office/powerpoint/2012/main" userId="S::Luca.Chiodini@Regione.Emilia-Romagna.it::288707b3-94bd-4935-bab6-9950bb5545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/>
    <p:restoredTop sz="96405"/>
  </p:normalViewPr>
  <p:slideViewPr>
    <p:cSldViewPr snapToObjects="1">
      <p:cViewPr varScale="1">
        <p:scale>
          <a:sx n="104" d="100"/>
          <a:sy n="104" d="100"/>
        </p:scale>
        <p:origin x="1404" y="11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16723A7-A5B2-E44D-AB53-2544B46A3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FFCC9F-B4E0-7543-A122-CC2D7E1D8B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5F300-2C68-9943-A259-034508FDB5A0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126BB1-1CCC-C743-8CCB-5FED2C5968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4D378-782D-C348-B929-E258AEEA2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8C5EC-5866-D54C-9E8A-397C5608A1C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3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6786F-27FB-6644-8988-E31B5747AB79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F22C-9CAA-1245-B8C8-09E55CFC6C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953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68A9070D-07DD-0C43-B248-4C0D86A49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349" b="-56"/>
          <a:stretch/>
        </p:blipFill>
        <p:spPr>
          <a:xfrm>
            <a:off x="0" y="3124200"/>
            <a:ext cx="10691813" cy="443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2222501"/>
            <a:ext cx="9088041" cy="1254346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3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696" y="3614132"/>
            <a:ext cx="7921824" cy="937392"/>
          </a:xfr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>
            <a:lvl1pPr algn="ctr">
              <a:defRPr lang="en-US" sz="3000" dirty="0">
                <a:latin typeface="+mj-lt"/>
                <a:cs typeface="Arial" panose="020B0604020202020204" pitchFamily="34" charset="0"/>
              </a:defRPr>
            </a:lvl1pPr>
          </a:lstStyle>
          <a:p>
            <a:pPr lvl="0" algn="ctr" defTabSz="457200"/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DFEE7EE7-E1D8-6447-8065-DE3C3ECD40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034" y="6793152"/>
            <a:ext cx="2064317" cy="6897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221C9B-9C25-E545-9F69-DF3AEA2FE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877" y="434431"/>
            <a:ext cx="2725200" cy="9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6" y="1763713"/>
            <a:ext cx="9357456" cy="36369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349" y="6905626"/>
            <a:ext cx="679401" cy="503558"/>
          </a:xfrm>
          <a:prstGeom prst="rect">
            <a:avLst/>
          </a:prstGeom>
        </p:spPr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702ED71-3BB2-7B4D-8315-1957E4AAE9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1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74" userDrawn="1">
          <p15:clr>
            <a:srgbClr val="FBAE40"/>
          </p15:clr>
        </p15:guide>
        <p15:guide id="3" orient="horz" pos="385" userDrawn="1">
          <p15:clr>
            <a:srgbClr val="FBAE40"/>
          </p15:clr>
        </p15:guide>
        <p15:guide id="4" orient="horz" pos="3402" userDrawn="1">
          <p15:clr>
            <a:srgbClr val="FBAE40"/>
          </p15:clr>
        </p15:guide>
        <p15:guide id="5" pos="6271" userDrawn="1">
          <p15:clr>
            <a:srgbClr val="FBAE40"/>
          </p15:clr>
        </p15:guide>
        <p15:guide id="6" pos="3367" userDrawn="1">
          <p15:clr>
            <a:srgbClr val="FBAE40"/>
          </p15:clr>
        </p15:guide>
        <p15:guide id="7" orient="horz" pos="11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966FF127-F1E4-5649-AD9D-18F1C7807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0193"/>
            <a:ext cx="10691813" cy="12478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88" y="1768509"/>
            <a:ext cx="9359563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ABCF91-B16B-9048-861F-D5DA29EF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967" y="6954205"/>
            <a:ext cx="611784" cy="402483"/>
          </a:xfrm>
          <a:prstGeom prst="rect">
            <a:avLst/>
          </a:prstGeom>
        </p:spPr>
        <p:txBody>
          <a:bodyPr/>
          <a:lstStyle>
            <a:lvl1pPr>
              <a:defRPr sz="1320"/>
            </a:lvl1pPr>
          </a:lstStyle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6A3F33C-31D2-1F49-AFB6-81B93B881E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01DFD8-2DE2-9841-A255-5E1FFC65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7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6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D802826-244D-9E41-A366-EE3E7AA1C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F5836D5-C58C-1241-A7AF-E0DD1715C9C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974873-006A-4346-B21A-6E799471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A83B-C78F-6941-B270-8C9DFC6E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89" y="1768509"/>
            <a:ext cx="4388678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E20E0D-1F1C-A944-8067-3F21C13F170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57272" y="1768509"/>
            <a:ext cx="4388678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44" y="3228041"/>
            <a:ext cx="9221689" cy="1103591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6107A0-C797-FF4C-824F-534FDCB9349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7" name="Segnaposto numero diapositiva 7">
            <a:extLst>
              <a:ext uri="{FF2B5EF4-FFF2-40B4-BE49-F238E27FC236}">
                <a16:creationId xmlns:a16="http://schemas.microsoft.com/office/drawing/2014/main" id="{3143F7EC-FAF8-BA4D-896F-DD889417E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3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1768388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796" y="2445198"/>
            <a:ext cx="3589047" cy="30628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8931B8B-104D-7947-A9E1-FB1E6549E05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4CA329AB-27ED-144B-8A86-B45170462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76F5EC-8C41-9F49-9A03-B02333CF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810" y="499513"/>
            <a:ext cx="5474940" cy="5008515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499513"/>
            <a:ext cx="5412730" cy="5008515"/>
          </a:xfrm>
        </p:spPr>
        <p:txBody>
          <a:bodyPr anchor="t">
            <a:noAutofit/>
          </a:bodyPr>
          <a:lstStyle>
            <a:lvl1pPr marL="0" indent="0">
              <a:buNone/>
              <a:defRPr sz="2000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576D4BE-0032-3D4D-A36D-865E4FAFB45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Segnaposto numero diapositiva 7">
            <a:extLst>
              <a:ext uri="{FF2B5EF4-FFF2-40B4-BE49-F238E27FC236}">
                <a16:creationId xmlns:a16="http://schemas.microsoft.com/office/drawing/2014/main" id="{1EF8179B-7815-3B42-8C03-92F6394F5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C45DCF-9C9C-1148-83BD-26A62659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1768388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6D053E-08AD-C844-99E1-5371B2035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796" y="2445198"/>
            <a:ext cx="3589047" cy="30628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70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- Italy-Croatia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21FE90-DCA3-D546-9918-50014EB44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Immagine 8" descr="indirizzo.jpg">
            <a:extLst>
              <a:ext uri="{FF2B5EF4-FFF2-40B4-BE49-F238E27FC236}">
                <a16:creationId xmlns:a16="http://schemas.microsoft.com/office/drawing/2014/main" id="{EBC745CB-39BF-DC4F-B472-5BCE7D05D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" y="3697304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9" descr="mail.jpg">
            <a:extLst>
              <a:ext uri="{FF2B5EF4-FFF2-40B4-BE49-F238E27FC236}">
                <a16:creationId xmlns:a16="http://schemas.microsoft.com/office/drawing/2014/main" id="{D0384BE9-159F-BB4E-950F-2A7AC80EA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" y="420054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0" descr="indirizzo.jpg">
            <a:extLst>
              <a:ext uri="{FF2B5EF4-FFF2-40B4-BE49-F238E27FC236}">
                <a16:creationId xmlns:a16="http://schemas.microsoft.com/office/drawing/2014/main" id="{7E6B6083-E364-C74F-8DD5-DE86359A0F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5" y="4690622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1" descr="mail.jpg">
            <a:extLst>
              <a:ext uri="{FF2B5EF4-FFF2-40B4-BE49-F238E27FC236}">
                <a16:creationId xmlns:a16="http://schemas.microsoft.com/office/drawing/2014/main" id="{A9CC86EC-813A-514E-9124-CA96B7E49C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" y="5168627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188DDC-F3F0-4744-BA11-A4064704DB7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574219-E3FB-874C-8238-FAE8B6C0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7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188" y="559070"/>
            <a:ext cx="9221689" cy="9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/>
          <a:p>
            <a:pPr marL="0" lvl="0" defTabSz="457200"/>
            <a:r>
              <a:rPr lang="it-IT" dirty="0"/>
              <a:t>FARE CLIC PER MODIFICARE LO STILE DEL TITOLO DELLO SCHEMA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3415110"/>
            <a:ext cx="9221689" cy="5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marL="0" lvl="0" algn="ctr" defTabSz="45720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773" y="7006700"/>
            <a:ext cx="65197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9491-FD19-4448-A095-712FC87FC06A}" type="slidenum">
              <a:rPr lang="it-IT" smtClean="0"/>
              <a:t>‹#›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F6CF022-771E-604E-969C-68E294B0707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390193"/>
            <a:ext cx="10691813" cy="12478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B5FF9CE-D41E-B840-BDCE-123F5FCA882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2638" y="6564088"/>
            <a:ext cx="258616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88" r:id="rId4"/>
    <p:sldLayoutId id="2147483690" r:id="rId5"/>
    <p:sldLayoutId id="2147483692" r:id="rId6"/>
    <p:sldLayoutId id="2147483693" r:id="rId7"/>
    <p:sldLayoutId id="2147483694" r:id="rId8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1ABAE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1102"/>
        </a:spcBef>
        <a:buFontTx/>
        <a:buNone/>
        <a:defRPr lang="it-IT" sz="3000" kern="1200" dirty="0" smtClean="0">
          <a:solidFill>
            <a:srgbClr val="57585A"/>
          </a:solidFill>
          <a:latin typeface="+mj-lt"/>
          <a:ea typeface="+mn-ea"/>
          <a:cs typeface="Arial" pitchFamily="34" charset="0"/>
        </a:defRPr>
      </a:lvl1pPr>
      <a:lvl2pPr marL="2052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24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196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768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hyperlink" Target="https://www.instagram.com/argos_interreg_italy_croatia/" TargetMode="External"/><Relationship Id="rId12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Argos.Interreg.ItalyCroatia/" TargetMode="External"/><Relationship Id="rId11" Type="http://schemas.openxmlformats.org/officeDocument/2006/relationships/image" Target="../media/image51.png"/><Relationship Id="rId5" Type="http://schemas.openxmlformats.org/officeDocument/2006/relationships/hyperlink" Target="https://www.italy-croatia.eu/web/argos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47.sv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mailto:piergiorgio.vasi@regione.emilia-romagna.it" TargetMode="External"/><Relationship Id="rId7" Type="http://schemas.openxmlformats.org/officeDocument/2006/relationships/hyperlink" Target="mailto:michela.sivelli@regione.emilia-romagna.i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demetrio.lipera@regione.emilia-romagna.it" TargetMode="External"/><Relationship Id="rId5" Type="http://schemas.openxmlformats.org/officeDocument/2006/relationships/hyperlink" Target="mailto:greta.santagostino@regione.emilia-romagna.it" TargetMode="External"/><Relationship Id="rId10" Type="http://schemas.openxmlformats.org/officeDocument/2006/relationships/image" Target="../media/image32.png"/><Relationship Id="rId4" Type="http://schemas.openxmlformats.org/officeDocument/2006/relationships/hyperlink" Target="mailto:luca.chiodini@regione.emilia-romagna.it" TargetMode="External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2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4329C06-F77D-48A2-B8CD-A2D5F7BEB7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98" b="24281"/>
          <a:stretch/>
        </p:blipFill>
        <p:spPr>
          <a:xfrm>
            <a:off x="7778825" y="383003"/>
            <a:ext cx="2448272" cy="774700"/>
          </a:xfrm>
          <a:prstGeom prst="rect">
            <a:avLst/>
          </a:prstGeom>
        </p:spPr>
      </p:pic>
      <p:pic>
        <p:nvPicPr>
          <p:cNvPr id="8" name="Immagine 7" descr="Immagine che contiene acqua, sport acquatico, onda&#10;&#10;Descrizione generata automaticamente">
            <a:extLst>
              <a:ext uri="{FF2B5EF4-FFF2-40B4-BE49-F238E27FC236}">
                <a16:creationId xmlns:a16="http://schemas.microsoft.com/office/drawing/2014/main" id="{874A216D-4398-4582-B5CA-60EABB6E5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464" y="1478381"/>
            <a:ext cx="7058746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62632D6-F9CA-4841-B51D-0A40B676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3836" y="2671704"/>
            <a:ext cx="5624140" cy="774700"/>
          </a:xfrm>
        </p:spPr>
        <p:txBody>
          <a:bodyPr/>
          <a:lstStyle/>
          <a:p>
            <a:r>
              <a:rPr lang="it-IT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ARGOS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A4C8C2-4960-094A-955B-92A3186BB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4696" y="5477371"/>
            <a:ext cx="6560282" cy="521893"/>
          </a:xfrm>
        </p:spPr>
        <p:txBody>
          <a:bodyPr/>
          <a:lstStyle/>
          <a:p>
            <a:pPr>
              <a:defRPr/>
            </a:pPr>
            <a:r>
              <a:rPr lang="it-IT" dirty="0"/>
              <a:t>Regione Emilia-Romagna</a:t>
            </a:r>
          </a:p>
        </p:txBody>
      </p:sp>
      <p:pic>
        <p:nvPicPr>
          <p:cNvPr id="6" name="Picture 4" descr="D:\Utenti\149816\Documents\Mauro\PESCA\ARGOS\2020\ONLINE KOM 4 AGOSTO\all logos.jpg">
            <a:extLst>
              <a:ext uri="{FF2B5EF4-FFF2-40B4-BE49-F238E27FC236}">
                <a16:creationId xmlns:a16="http://schemas.microsoft.com/office/drawing/2014/main" id="{AA176C2E-3A38-4A95-895D-0FADEA1D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70" y="6629752"/>
            <a:ext cx="64071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6A1E6F-72D2-404D-A0C3-527C9B5C228A}"/>
              </a:ext>
            </a:extLst>
          </p:cNvPr>
          <p:cNvSpPr txBox="1"/>
          <p:nvPr/>
        </p:nvSpPr>
        <p:spPr>
          <a:xfrm>
            <a:off x="1832669" y="3450072"/>
            <a:ext cx="70587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GOVERNANCE OF SUSTAINABLE FISHERIES AND AQUACULTURE ACTIVITIES AS LEVERAGE TO PROTECT MARINE RESOURCES IN THE ADRIATIC SEA </a:t>
            </a:r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43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AE348-52C0-46F2-B59C-997FB31E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96" y="499514"/>
            <a:ext cx="6334286" cy="616027"/>
          </a:xfrm>
        </p:spPr>
        <p:txBody>
          <a:bodyPr/>
          <a:lstStyle/>
          <a:p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 MAIN OBJECTIVE OF ARGOS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AF4725-431F-4071-ACA7-8FAE50536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3458" y="2524404"/>
            <a:ext cx="4894126" cy="328382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ARGOS promotes and shares a common approach to protect marine resources and to preserve a healthy environmental status in the Adriatic sea, through institutional and operative actions oriented to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harmonise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fisheries and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acquaculture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activities in marine habitats adopting a sustainable way.  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5FE9F14B-5BFF-4D33-AFBB-F6BA6F43010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94" b="94"/>
          <a:stretch>
            <a:fillRect/>
          </a:stretch>
        </p:blipFill>
        <p:spPr>
          <a:xfrm>
            <a:off x="4049762" y="6620059"/>
            <a:ext cx="6044400" cy="71631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DD9DFF-72ED-45C0-8D3D-278B8625A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10</a:t>
            </a:fld>
            <a:endParaRPr lang="it-IT"/>
          </a:p>
        </p:txBody>
      </p:sp>
      <p:pic>
        <p:nvPicPr>
          <p:cNvPr id="10" name="Segnaposto contenuto 9" descr="Carpa contorno">
            <a:extLst>
              <a:ext uri="{FF2B5EF4-FFF2-40B4-BE49-F238E27FC236}">
                <a16:creationId xmlns:a16="http://schemas.microsoft.com/office/drawing/2014/main" id="{48575B09-3A73-451B-B7A1-109FC6ABC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2706617">
            <a:off x="3003358" y="944493"/>
            <a:ext cx="1514328" cy="1514328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D84C967-49BB-442D-86FB-B3E1F7DAF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194" y="341213"/>
            <a:ext cx="2450804" cy="7742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318C7D-3EB7-436C-9C34-39CF456B8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858" y="1368137"/>
            <a:ext cx="2651990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0B40B-EBE6-4976-88EC-CA1B952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82" y="608014"/>
            <a:ext cx="4394245" cy="549593"/>
          </a:xfrm>
        </p:spPr>
        <p:txBody>
          <a:bodyPr/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PROJECT OUTPUTS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599754-8A3E-4F8E-B982-F4000CB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11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B0131E9-36B7-40CA-8269-D583B98AB8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26" b="826"/>
          <a:stretch>
            <a:fillRect/>
          </a:stretch>
        </p:blipFill>
        <p:spPr>
          <a:xfrm>
            <a:off x="4121770" y="6547470"/>
            <a:ext cx="6044400" cy="716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23BDC1-7E4B-45B0-A49A-1B005AD9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66" y="413535"/>
            <a:ext cx="2450804" cy="77425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904B7A-BD48-4E1F-A26B-D55303E49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" r="5290" b="6311"/>
          <a:stretch/>
        </p:blipFill>
        <p:spPr>
          <a:xfrm>
            <a:off x="8837070" y="2339677"/>
            <a:ext cx="1874540" cy="1908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tangolo con due angoli in diagonale arrotondati 12">
            <a:extLst>
              <a:ext uri="{FF2B5EF4-FFF2-40B4-BE49-F238E27FC236}">
                <a16:creationId xmlns:a16="http://schemas.microsoft.com/office/drawing/2014/main" id="{1ED4BA03-6B6D-4813-A585-181F963A6A86}"/>
              </a:ext>
            </a:extLst>
          </p:cNvPr>
          <p:cNvSpPr/>
          <p:nvPr/>
        </p:nvSpPr>
        <p:spPr>
          <a:xfrm>
            <a:off x="449362" y="1396433"/>
            <a:ext cx="8064896" cy="476680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dirty="0"/>
          </a:p>
          <a:p>
            <a:pPr marL="457200" indent="-457200" algn="just">
              <a:buAutoNum type="arabicPeriod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 scientific approach based on institutional dialogue aimed at defining coordinated and shared policies for the protection of Adriatic marine resources. </a:t>
            </a:r>
          </a:p>
          <a:p>
            <a:pPr marL="457200" indent="-457200" algn="just">
              <a:buAutoNum type="arabicPeriod"/>
            </a:pPr>
            <a:endParaRPr lang="en-US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The legitimacy of harmonized processes for the definition of sustainable policies at environmental and economic level by Adriatic institutions, skilled in the management of fishing activities.</a:t>
            </a:r>
          </a:p>
          <a:p>
            <a:pPr marL="457200" indent="-457200" algn="just">
              <a:buAutoNum type="arabicPeriod"/>
            </a:pPr>
            <a:endParaRPr lang="en-US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Measures and models to </a:t>
            </a:r>
            <a:r>
              <a:rPr lang="en-US" sz="24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minimise</a:t>
            </a: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the environmental impact of fishing activities on habitats and marine species.</a:t>
            </a:r>
            <a:endParaRPr lang="it-IT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8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0B40B-EBE6-4976-88EC-CA1B952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82" y="608014"/>
            <a:ext cx="4394245" cy="549593"/>
          </a:xfrm>
        </p:spPr>
        <p:txBody>
          <a:bodyPr/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PROJECT OUTPUTS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599754-8A3E-4F8E-B982-F4000CB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12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B0131E9-36B7-40CA-8269-D583B98AB8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26" b="826"/>
          <a:stretch>
            <a:fillRect/>
          </a:stretch>
        </p:blipFill>
        <p:spPr>
          <a:xfrm>
            <a:off x="4121770" y="6547470"/>
            <a:ext cx="6044400" cy="716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23BDC1-7E4B-45B0-A49A-1B005AD9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66" y="413535"/>
            <a:ext cx="2450804" cy="77425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904B7A-BD48-4E1F-A26B-D55303E49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" r="5290" b="6311"/>
          <a:stretch/>
        </p:blipFill>
        <p:spPr>
          <a:xfrm>
            <a:off x="8837070" y="2339677"/>
            <a:ext cx="1874540" cy="1908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tangolo con due angoli in diagonale arrotondati 12">
            <a:extLst>
              <a:ext uri="{FF2B5EF4-FFF2-40B4-BE49-F238E27FC236}">
                <a16:creationId xmlns:a16="http://schemas.microsoft.com/office/drawing/2014/main" id="{1ED4BA03-6B6D-4813-A585-181F963A6A86}"/>
              </a:ext>
            </a:extLst>
          </p:cNvPr>
          <p:cNvSpPr/>
          <p:nvPr/>
        </p:nvSpPr>
        <p:spPr>
          <a:xfrm>
            <a:off x="449362" y="1396433"/>
            <a:ext cx="8064896" cy="476680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4. A common coordinated framework of scientific and 	social-economic databases for a sustainable 	management of fisheries and aquaculture activities and 	the definition of “ad hoc” policies.</a:t>
            </a:r>
          </a:p>
          <a:p>
            <a:pPr algn="just"/>
            <a:endParaRPr lang="en-US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5.   Means and tools made available to sector operators for   	an improved exchange and development of their 	specific knowledge.</a:t>
            </a:r>
          </a:p>
          <a:p>
            <a:pPr algn="just"/>
            <a:endParaRPr lang="en-US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6. Increased technical awareness of fishermen and 	aquaculture operators and focused on adopting 	sustainable behaviors within the fishing  supply chain.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5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0B40B-EBE6-4976-88EC-CA1B952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93" y="536584"/>
            <a:ext cx="5803177" cy="549593"/>
          </a:xfrm>
        </p:spPr>
        <p:txBody>
          <a:bodyPr/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PROJECT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“WORK PACKAGES”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DE095B-B724-48E5-A1FC-E59488FAB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354" y="1267191"/>
            <a:ext cx="7847151" cy="5025292"/>
          </a:xfrm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WP1 - PROJECT MANAGEMENT AND ACTIVITIES COORDINATION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Start-up and administration activities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WP2 - COMMUNICATION ACTIVITIES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Start-up activities and communication strategy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WP3 – GOVERNANCE FRAMEWORK 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3.1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Establishment and functioning of the governance framework  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3.2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Maritime Spatial Planning assessments  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3.3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Assessment of interactions between environmental management and socio-economic effects 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3.4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Update of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crossborder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management models for fisheries according to projects findings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599754-8A3E-4F8E-B982-F4000CB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13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B0131E9-36B7-40CA-8269-D583B98AB8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26" b="826"/>
          <a:stretch>
            <a:fillRect/>
          </a:stretch>
        </p:blipFill>
        <p:spPr>
          <a:xfrm>
            <a:off x="4121770" y="6547470"/>
            <a:ext cx="6044400" cy="716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23BDC1-7E4B-45B0-A49A-1B005AD9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66" y="413535"/>
            <a:ext cx="2450804" cy="7742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C44567A-B784-4B8A-88BE-4D6FDE2F4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365" y="3007476"/>
            <a:ext cx="2325448" cy="15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0B40B-EBE6-4976-88EC-CA1B952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93" y="536584"/>
            <a:ext cx="5803177" cy="549593"/>
          </a:xfrm>
        </p:spPr>
        <p:txBody>
          <a:bodyPr/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PROJECT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“WORK PACKAGES”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DE095B-B724-48E5-A1FC-E59488FAB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610" y="1331565"/>
            <a:ext cx="7666502" cy="4752528"/>
          </a:xfrm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WP4 – KNOWLEDGE-BASED DECISION-MAKING PROCESS 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4.1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Survey and comparison of existing data and databases 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4.2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Common scheme for the management of fishery activities at local level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WP5 – SECTORIAL KNOW-HOW DEVELOPMENT AND PILOT PROJECT IMPLEMENTATION 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5.1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Network for the training and education of operators towards environmental sustainability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5.2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Improvement of fishermen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behaviours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Activity 5.3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- Improvement of aquaculture operators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behaviours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599754-8A3E-4F8E-B982-F4000CB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14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B0131E9-36B7-40CA-8269-D583B98AB8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26" b="826"/>
          <a:stretch>
            <a:fillRect/>
          </a:stretch>
        </p:blipFill>
        <p:spPr>
          <a:xfrm>
            <a:off x="4121770" y="6547470"/>
            <a:ext cx="6044400" cy="716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23BDC1-7E4B-45B0-A49A-1B005AD9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66" y="413535"/>
            <a:ext cx="2450804" cy="7742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C44567A-B784-4B8A-88BE-4D6FDE2F4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66" y="2997612"/>
            <a:ext cx="2355145" cy="15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0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A8EAF-FDF1-4C1C-8E4A-5BA2E0C9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521893"/>
          </a:xfrm>
        </p:spPr>
        <p:txBody>
          <a:bodyPr/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TARGET GROUP</a:t>
            </a: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A54C65FB-7B73-4B57-B3EE-902A1563B8E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94" b="94"/>
          <a:stretch>
            <a:fillRect/>
          </a:stretch>
        </p:blipFill>
        <p:spPr>
          <a:xfrm>
            <a:off x="4152947" y="6638020"/>
            <a:ext cx="6044400" cy="716312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89DF52-11F4-45DE-B848-2114FE566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7794" y="1049054"/>
            <a:ext cx="5470190" cy="4464496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Genera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Protected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l Public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Local, regional and national public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authoritiesareas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/ natural heritage management bodies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Regional and local development agencies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Associations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</a:rPr>
              <a:t>Education and training organizations as well as universities and research institutes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A44E5F-19EF-40D4-B4C4-5D402DCFF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15</a:t>
            </a:fld>
            <a:endParaRPr lang="it-IT"/>
          </a:p>
        </p:txBody>
      </p:sp>
      <p:pic>
        <p:nvPicPr>
          <p:cNvPr id="8" name="Segnaposto contenuto 7" descr="Tiro a segno con riempimento a tinta unita">
            <a:extLst>
              <a:ext uri="{FF2B5EF4-FFF2-40B4-BE49-F238E27FC236}">
                <a16:creationId xmlns:a16="http://schemas.microsoft.com/office/drawing/2014/main" id="{C8974142-ECC1-4722-BBEE-EACA34708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420" y="2152403"/>
            <a:ext cx="2257797" cy="225779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3B1A58A-D37F-4E9D-B2F5-F2C4B8E2B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543" y="90455"/>
            <a:ext cx="245080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B8793-DAF9-4187-9881-DC541277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96" y="499514"/>
            <a:ext cx="7774446" cy="1120083"/>
          </a:xfrm>
        </p:spPr>
        <p:txBody>
          <a:bodyPr/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FOR MORE INFORMATION ABOUT ARGOS: </a:t>
            </a:r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Websites and social media</a:t>
            </a:r>
            <a:b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</a:br>
            <a:endParaRPr lang="it-IT" sz="3200" i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2DE0C8B-DB65-4683-A416-77A77199DAC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94" b="94"/>
          <a:stretch>
            <a:fillRect/>
          </a:stretch>
        </p:blipFill>
        <p:spPr>
          <a:xfrm>
            <a:off x="4049762" y="6604505"/>
            <a:ext cx="6044400" cy="71631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322063-E785-4552-83E9-D13202C9F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16</a:t>
            </a:fld>
            <a:endParaRPr lang="it-IT"/>
          </a:p>
        </p:txBody>
      </p:sp>
      <p:pic>
        <p:nvPicPr>
          <p:cNvPr id="20" name="Segnaposto contenuto 19" descr="Connessioni con riempimento a tinta unita">
            <a:extLst>
              <a:ext uri="{FF2B5EF4-FFF2-40B4-BE49-F238E27FC236}">
                <a16:creationId xmlns:a16="http://schemas.microsoft.com/office/drawing/2014/main" id="{C3003891-DA9E-441A-9687-A96A3C9D7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8195" y="1576675"/>
            <a:ext cx="2917535" cy="2917535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2CD3E5-ACEF-401C-A448-20B2E23BDFF3}"/>
              </a:ext>
            </a:extLst>
          </p:cNvPr>
          <p:cNvSpPr txBox="1"/>
          <p:nvPr/>
        </p:nvSpPr>
        <p:spPr>
          <a:xfrm>
            <a:off x="1003424" y="2090682"/>
            <a:ext cx="6441519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https://www.italy-croatia.eu/web/argos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  <a:hlinkClick r:id="rId6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https://www.facebook.com/Argos.Interreg.ItalyCroatia/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  <a:hlinkClick r:id="rId7"/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https://www.instagram.com/argos_interreg_italy_croatia/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ARGOS Interreg Italy-Croatia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51195C-E2DE-4EFB-91EC-F2A4CEA45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781" y="2633413"/>
            <a:ext cx="423490" cy="4234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7FA51E9-E87E-426D-A49D-E945B735E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756" y="3281696"/>
            <a:ext cx="423490" cy="42349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666DFCC-B0A5-4EEB-B8FF-5CF4A74AF7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717" y="3875897"/>
            <a:ext cx="461554" cy="46155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BB78C39-A735-4B94-A58A-11CA42C42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205" y="2121898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2DE0C8B-DB65-4683-A416-77A77199DAC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94" b="94"/>
          <a:stretch>
            <a:fillRect/>
          </a:stretch>
        </p:blipFill>
        <p:spPr>
          <a:xfrm>
            <a:off x="4049762" y="6604505"/>
            <a:ext cx="6044400" cy="71631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322063-E785-4552-83E9-D13202C9F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17</a:t>
            </a:fld>
            <a:endParaRPr lang="it-IT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911EE7D8-513A-4FD8-820D-B7C160FE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546" y="293207"/>
            <a:ext cx="5594963" cy="937392"/>
          </a:xfrm>
        </p:spPr>
        <p:txBody>
          <a:bodyPr/>
          <a:lstStyle/>
          <a:p>
            <a:pPr algn="ctr"/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WP2 Responsible </a:t>
            </a:r>
            <a:b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emilia-romagna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region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7025158-E7CA-4510-939A-692F0EEA899F}"/>
              </a:ext>
            </a:extLst>
          </p:cNvPr>
          <p:cNvSpPr txBox="1"/>
          <p:nvPr/>
        </p:nvSpPr>
        <p:spPr>
          <a:xfrm>
            <a:off x="573124" y="2483693"/>
            <a:ext cx="9632901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Organisation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name:  	Emilia-Romagna Region</a:t>
            </a: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				Via Della Fiera, 8 Bologna (Bo)</a:t>
            </a:r>
          </a:p>
          <a:p>
            <a:pPr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Contacts:		      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Project Manager - Piergiorgio Vasi - 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piergiorgio.vasi@regione.emilia-romagna.it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Luca Chiodini – Communication Manager -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luca.chiodini@regione.emilia-romagna.it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Greta Santagostino Pretina – Communication &amp; Social Media Assistance –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hlinkClick r:id="rId5"/>
              </a:rPr>
              <a:t>greta.santagostino@regione.emilia-romagna.it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Demetrio Li Pera - Financial Manager 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demetrio.lipera@regione.emilia-romagna.it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Michela Sivelli – Accounting and Financial Assistance 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michela.sivelli@regione.emilia-romagna.it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/>
              <a:t>					</a:t>
            </a:r>
            <a:endParaRPr lang="en-US" sz="2000" dirty="0"/>
          </a:p>
        </p:txBody>
      </p:sp>
      <p:pic>
        <p:nvPicPr>
          <p:cNvPr id="20" name="Segnaposto contenuto 19" descr="Connessioni con riempimento a tinta unita">
            <a:extLst>
              <a:ext uri="{FF2B5EF4-FFF2-40B4-BE49-F238E27FC236}">
                <a16:creationId xmlns:a16="http://schemas.microsoft.com/office/drawing/2014/main" id="{C3003891-DA9E-441A-9687-A96A3C9D7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108" y="410562"/>
            <a:ext cx="1933477" cy="1933477"/>
          </a:xfr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817AA82-254D-416B-B5C9-CD6E93D66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3655" y="150492"/>
            <a:ext cx="245080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2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5716126-82D9-411C-991D-6D3B5BF09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042"/>
            <a:ext cx="9726425" cy="545053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0B8171-D3C1-470D-BDD9-D998EF1B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395AD27C-B83A-40CC-9C88-27A5444DEF4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863" b="863"/>
          <a:stretch>
            <a:fillRect/>
          </a:stretch>
        </p:blipFill>
        <p:spPr>
          <a:xfrm>
            <a:off x="4108429" y="6596002"/>
            <a:ext cx="6044400" cy="7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0B40B-EBE6-4976-88EC-CA1B952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525868"/>
            <a:ext cx="3312368" cy="549593"/>
          </a:xfrm>
        </p:spPr>
        <p:txBody>
          <a:bodyPr/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 NUMBERS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599754-8A3E-4F8E-B982-F4000CB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2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B0131E9-36B7-40CA-8269-D583B98AB8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26" b="826"/>
          <a:stretch>
            <a:fillRect/>
          </a:stretch>
        </p:blipFill>
        <p:spPr>
          <a:xfrm>
            <a:off x="4121770" y="6547470"/>
            <a:ext cx="6044400" cy="716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23BDC1-7E4B-45B0-A49A-1B005AD9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66" y="413535"/>
            <a:ext cx="2450804" cy="774259"/>
          </a:xfrm>
          <a:prstGeom prst="rect">
            <a:avLst/>
          </a:prstGeom>
        </p:spPr>
      </p:pic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016CF71D-BCE0-40D7-9E7D-3E1CC7334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706" y="1220206"/>
            <a:ext cx="6044400" cy="484528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535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Utenti\149816\Documents\Mauro\PESCA\ARGOS\2020\ONLINE KOM 4 AGOSTO\all logos.jpg">
            <a:extLst>
              <a:ext uri="{FF2B5EF4-FFF2-40B4-BE49-F238E27FC236}">
                <a16:creationId xmlns:a16="http://schemas.microsoft.com/office/drawing/2014/main" id="{AA176C2E-3A38-4A95-895D-0FADEA1D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48" y="6588149"/>
            <a:ext cx="64071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D81BF84-0EF8-4B9A-A9A9-4775A5EF2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0" t="31354" r="17215" b="32276"/>
          <a:stretch/>
        </p:blipFill>
        <p:spPr>
          <a:xfrm>
            <a:off x="6243410" y="4916245"/>
            <a:ext cx="1913241" cy="578360"/>
          </a:xfrm>
          <a:prstGeom prst="rect">
            <a:avLst/>
          </a:prstGeom>
        </p:spPr>
      </p:pic>
      <p:pic>
        <p:nvPicPr>
          <p:cNvPr id="12" name="Immagine 1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23D5C43-ED0D-4C43-BD21-091FC26D8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694" y="1840498"/>
            <a:ext cx="1450370" cy="46003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E844952-9546-43C7-8034-C03F59201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04" y="2512802"/>
            <a:ext cx="2679207" cy="313578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EC7D7E-223C-46B9-9FBE-912A2922A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04" y="1786239"/>
            <a:ext cx="2373031" cy="528911"/>
          </a:xfrm>
          <a:prstGeom prst="rect">
            <a:avLst/>
          </a:prstGeom>
        </p:spPr>
      </p:pic>
      <p:pic>
        <p:nvPicPr>
          <p:cNvPr id="18" name="Immagine 17" descr="Immagine che contiene testo, orologio, calibro&#10;&#10;Descrizione generata automaticamente">
            <a:extLst>
              <a:ext uri="{FF2B5EF4-FFF2-40B4-BE49-F238E27FC236}">
                <a16:creationId xmlns:a16="http://schemas.microsoft.com/office/drawing/2014/main" id="{A48133B3-B562-4592-8BFC-82443158E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300" y="3060472"/>
            <a:ext cx="2871948" cy="41573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4F47CC3-59D5-4B77-87B8-6C82327717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656" r="11479"/>
          <a:stretch/>
        </p:blipFill>
        <p:spPr>
          <a:xfrm>
            <a:off x="762817" y="3483440"/>
            <a:ext cx="1224136" cy="837383"/>
          </a:xfrm>
          <a:prstGeom prst="rect">
            <a:avLst/>
          </a:prstGeom>
        </p:spPr>
      </p:pic>
      <p:pic>
        <p:nvPicPr>
          <p:cNvPr id="22" name="Immagine 21" descr="Immagine che contiene testo, segnale, clipart&#10;&#10;Descrizione generata automaticamente">
            <a:extLst>
              <a:ext uri="{FF2B5EF4-FFF2-40B4-BE49-F238E27FC236}">
                <a16:creationId xmlns:a16="http://schemas.microsoft.com/office/drawing/2014/main" id="{B83066DE-6002-4755-BDFE-46754520CB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325" y="3777856"/>
            <a:ext cx="1123566" cy="41040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F415CF8-52B1-41E7-8F26-D7AE1E10F8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515" y="4221529"/>
            <a:ext cx="576876" cy="61675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0CDC1F4A-0E1B-4399-9192-86023793D2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3343" y="4320823"/>
            <a:ext cx="1032784" cy="578359"/>
          </a:xfrm>
          <a:prstGeom prst="rect">
            <a:avLst/>
          </a:prstGeom>
        </p:spPr>
      </p:pic>
      <p:pic>
        <p:nvPicPr>
          <p:cNvPr id="28" name="Immagine 27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B6460335-2DBD-400A-B270-712662846F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4345" y="4945955"/>
            <a:ext cx="1394058" cy="518939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D4FD9EEC-20A9-4770-B176-F5C0749935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22359" y="1944209"/>
            <a:ext cx="1450370" cy="355389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C82FD85-7F3F-4FE1-9629-8F5890D62A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3795" y="2608314"/>
            <a:ext cx="592470" cy="837383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61A6D58-E303-4B70-B7A3-AFD509CF93E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2465" y="2711864"/>
            <a:ext cx="1994354" cy="46003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7488CC81-D26A-43A8-96A0-C584B6BC78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56439" y="3228602"/>
            <a:ext cx="1700212" cy="671512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5711F47B-268C-43F3-9495-ABDA0171E79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7613" y="3382936"/>
            <a:ext cx="1564303" cy="517178"/>
          </a:xfrm>
          <a:prstGeom prst="rect">
            <a:avLst/>
          </a:prstGeom>
        </p:spPr>
      </p:pic>
      <p:pic>
        <p:nvPicPr>
          <p:cNvPr id="40" name="Immagine 39" descr="Immagine che contiene testo&#10;&#10;Descrizione generata automaticamente">
            <a:extLst>
              <a:ext uri="{FF2B5EF4-FFF2-40B4-BE49-F238E27FC236}">
                <a16:creationId xmlns:a16="http://schemas.microsoft.com/office/drawing/2014/main" id="{D2D6F2E6-4226-4009-9B13-7FD8161E8F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04773" y="4101710"/>
            <a:ext cx="2592288" cy="37348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22F8997-5361-4343-8DE6-5680750E075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04362" y="404426"/>
            <a:ext cx="2450804" cy="7742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6C44E7-3ED2-455B-866E-DA0591ADB2AC}"/>
              </a:ext>
            </a:extLst>
          </p:cNvPr>
          <p:cNvSpPr txBox="1"/>
          <p:nvPr/>
        </p:nvSpPr>
        <p:spPr>
          <a:xfrm>
            <a:off x="3874467" y="1255723"/>
            <a:ext cx="2860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389316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Utenti\149816\Documents\Mauro\PESCA\ARGOS\2020\ONLINE KOM 4 AGOSTO\all logos.jpg">
            <a:extLst>
              <a:ext uri="{FF2B5EF4-FFF2-40B4-BE49-F238E27FC236}">
                <a16:creationId xmlns:a16="http://schemas.microsoft.com/office/drawing/2014/main" id="{AA176C2E-3A38-4A95-895D-0FADEA1D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38" y="6588149"/>
            <a:ext cx="64071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">
            <a:extLst>
              <a:ext uri="{FF2B5EF4-FFF2-40B4-BE49-F238E27FC236}">
                <a16:creationId xmlns:a16="http://schemas.microsoft.com/office/drawing/2014/main" id="{2395BEFF-D774-4500-886E-503D10B2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86" y="1408109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ITALIAN P</a:t>
            </a:r>
            <a:r>
              <a:rPr kumimoji="0" lang="it-IT" altLang="it-IT" sz="3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ARTNERS 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5BDA09C-6384-4A9C-81AF-B707DD3E7144}"/>
              </a:ext>
            </a:extLst>
          </p:cNvPr>
          <p:cNvSpPr/>
          <p:nvPr/>
        </p:nvSpPr>
        <p:spPr>
          <a:xfrm>
            <a:off x="1739791" y="2172886"/>
            <a:ext cx="7348626" cy="412936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Autonomous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Friuli Venezia Giulia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Veneto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Emilia-Romagna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Molise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Apulia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Institute for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Marine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Biotechnologies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(CNRIRBIM) – Headquarter of Ancona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Food and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Forestry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policies MIPAAF – Associate Partner (Rome)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04F965B-F2A9-4C83-A206-C8D6C8FC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84" y="347956"/>
            <a:ext cx="245080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Utenti\149816\Documents\Mauro\PESCA\ARGOS\2020\ONLINE KOM 4 AGOSTO\all logos.jpg">
            <a:extLst>
              <a:ext uri="{FF2B5EF4-FFF2-40B4-BE49-F238E27FC236}">
                <a16:creationId xmlns:a16="http://schemas.microsoft.com/office/drawing/2014/main" id="{AA176C2E-3A38-4A95-895D-0FADEA1D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44" y="6661480"/>
            <a:ext cx="640715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">
            <a:extLst>
              <a:ext uri="{FF2B5EF4-FFF2-40B4-BE49-F238E27FC236}">
                <a16:creationId xmlns:a16="http://schemas.microsoft.com/office/drawing/2014/main" id="{2395BEFF-D774-4500-886E-503D10B2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87" y="1301254"/>
            <a:ext cx="4392488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CROATIAN P</a:t>
            </a:r>
            <a:r>
              <a:rPr kumimoji="0" lang="it-IT" altLang="it-IT" sz="32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rial" panose="020B0604020202020204" pitchFamily="34" charset="0"/>
              </a:rPr>
              <a:t>ARTNERS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C661BD-36D2-4222-994E-3ACE73DE3489}"/>
              </a:ext>
            </a:extLst>
          </p:cNvPr>
          <p:cNvSpPr txBox="1"/>
          <p:nvPr/>
        </p:nvSpPr>
        <p:spPr>
          <a:xfrm>
            <a:off x="6137994" y="61148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SISTEMARE CASELLA TESTO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F92500F-59C1-4C68-AEA6-9037F7E2C495}"/>
              </a:ext>
            </a:extLst>
          </p:cNvPr>
          <p:cNvSpPr/>
          <p:nvPr/>
        </p:nvSpPr>
        <p:spPr>
          <a:xfrm>
            <a:off x="1671592" y="1960749"/>
            <a:ext cx="7490737" cy="428092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Istria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of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Primorje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Gorki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Kotar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Zadar County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Institution Development Agency of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Šibenik-Knin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Institution RERA SD for Coordination and Development of Split-Dalmatia County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Dubrovnik-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Neretva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Oceanography and Fisheries – IOF (Split)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Croatian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Agriculture - Associate Partner (Zagreb)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55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DE095B-B724-48E5-A1FC-E59488FAB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353" y="3053712"/>
            <a:ext cx="5904308" cy="2018694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ARGOS has been funded by the call for strategic projects of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Interreg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Italy-Croatia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within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00FFFF"/>
                </a:highlight>
              </a:rPr>
              <a:t>Priority Axis “Environment and Cultural Heritage”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with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specific aim 3.2 “Contribute to protect and restore biodiversity”. 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599754-8A3E-4F8E-B982-F4000CB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6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B0131E9-36B7-40CA-8269-D583B98AB8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26" b="826"/>
          <a:stretch>
            <a:fillRect/>
          </a:stretch>
        </p:blipFill>
        <p:spPr>
          <a:xfrm>
            <a:off x="4121770" y="6547470"/>
            <a:ext cx="6044400" cy="716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23BDC1-7E4B-45B0-A49A-1B005AD9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66" y="413535"/>
            <a:ext cx="2450804" cy="7742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C44567A-B784-4B8A-88BE-4D6FDE2F4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366" y="1410965"/>
            <a:ext cx="2542252" cy="168873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531C292-967B-4E8C-ABE5-F0269C26726B}"/>
              </a:ext>
            </a:extLst>
          </p:cNvPr>
          <p:cNvSpPr/>
          <p:nvPr/>
        </p:nvSpPr>
        <p:spPr>
          <a:xfrm>
            <a:off x="770310" y="971525"/>
            <a:ext cx="6624703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Algerian" panose="04020705040A02060702" pitchFamily="82" charset="0"/>
              </a:rPr>
              <a:t>ARGOS MOTTO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gerian" panose="04020705040A02060702" pitchFamily="82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ea typeface="+mn-ea"/>
                <a:cs typeface="+mn-cs"/>
              </a:rPr>
              <a:t>«E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nvironmental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and social economic sustainability, common aim to protect the resources of the Adriatic sea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ea typeface="+mn-ea"/>
                <a:cs typeface="+mn-cs"/>
              </a:rPr>
              <a:t>»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8904B7A-BD48-4E1F-A26B-D55303E498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1" r="5290" b="6311"/>
          <a:stretch/>
        </p:blipFill>
        <p:spPr>
          <a:xfrm>
            <a:off x="8082210" y="3467290"/>
            <a:ext cx="1874540" cy="190869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003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0B40B-EBE6-4976-88EC-CA1B952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525867"/>
            <a:ext cx="4394245" cy="549593"/>
          </a:xfrm>
        </p:spPr>
        <p:txBody>
          <a:bodyPr/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SPECIFIC OBJECTIVES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599754-8A3E-4F8E-B982-F4000CB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7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B0131E9-36B7-40CA-8269-D583B98AB8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26" b="826"/>
          <a:stretch>
            <a:fillRect/>
          </a:stretch>
        </p:blipFill>
        <p:spPr>
          <a:xfrm>
            <a:off x="4121770" y="6547470"/>
            <a:ext cx="6044400" cy="716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23BDC1-7E4B-45B0-A49A-1B005AD9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66" y="413535"/>
            <a:ext cx="2450804" cy="774259"/>
          </a:xfrm>
          <a:prstGeom prst="rect">
            <a:avLst/>
          </a:prstGeom>
        </p:spPr>
      </p:pic>
      <p:graphicFrame>
        <p:nvGraphicFramePr>
          <p:cNvPr id="5" name="Tabella 6">
            <a:extLst>
              <a:ext uri="{FF2B5EF4-FFF2-40B4-BE49-F238E27FC236}">
                <a16:creationId xmlns:a16="http://schemas.microsoft.com/office/drawing/2014/main" id="{98F9ECCA-D727-4228-98BA-E4CAFB6B1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53609"/>
              </p:ext>
            </p:extLst>
          </p:nvPr>
        </p:nvGraphicFramePr>
        <p:xfrm>
          <a:off x="233338" y="1331565"/>
          <a:ext cx="986509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548">
                  <a:extLst>
                    <a:ext uri="{9D8B030D-6E8A-4147-A177-3AD203B41FA5}">
                      <a16:colId xmlns:a16="http://schemas.microsoft.com/office/drawing/2014/main" val="4143941860"/>
                    </a:ext>
                  </a:extLst>
                </a:gridCol>
                <a:gridCol w="4932548">
                  <a:extLst>
                    <a:ext uri="{9D8B030D-6E8A-4147-A177-3AD203B41FA5}">
                      <a16:colId xmlns:a16="http://schemas.microsoft.com/office/drawing/2014/main" val="4025977706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000" dirty="0"/>
                        <a:t>1. Establishing and encouraging a common coordinated framework and </a:t>
                      </a:r>
                      <a:r>
                        <a:rPr lang="en-US" sz="2000" dirty="0" err="1"/>
                        <a:t>strenghtening</a:t>
                      </a:r>
                      <a:r>
                        <a:rPr lang="en-US" sz="2000" dirty="0"/>
                        <a:t> the Institutional dialogue for a sustainable and shared management of Adriatic marine resources.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dirty="0"/>
                        <a:t>2.</a:t>
                      </a:r>
                      <a:r>
                        <a:rPr lang="en-US" dirty="0"/>
                        <a:t> Protecting Adriatic fishing resources according to the decisional processes shared with the best available “know-how”. 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81418"/>
                  </a:ext>
                </a:extLst>
              </a:tr>
              <a:tr h="1952467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ARGOS puts together Adriatic Institutions dealing in fisheries and aquaculture and Argos partners to act as a whole for the sustainable fishing activities through the Adriatic Advisory Committee (AAC), by representing the Adriatic basin needs at European and international level.</a:t>
                      </a:r>
                      <a:endParaRPr lang="it-IT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ARGOS is based on a scientific approach for a common strategy related to fish stocks and the eco-biological status of habitat and marine species. ARGOS will guarantee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continuos</a:t>
                      </a: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scientific advice and consultations with stakeholders for specific studies on the marine space of the Adriatic area and for the evaluation of fisheries and aquaculture data.</a:t>
                      </a:r>
                      <a:endParaRPr lang="it-IT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588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13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70B40B-EBE6-4976-88EC-CA1B952F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525867"/>
            <a:ext cx="4394245" cy="549593"/>
          </a:xfrm>
        </p:spPr>
        <p:txBody>
          <a:bodyPr/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SPECIFIC OBJECTIVES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599754-8A3E-4F8E-B982-F4000CB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8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EB0131E9-36B7-40CA-8269-D583B98AB85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26" b="826"/>
          <a:stretch>
            <a:fillRect/>
          </a:stretch>
        </p:blipFill>
        <p:spPr>
          <a:xfrm>
            <a:off x="4121770" y="6547470"/>
            <a:ext cx="6044400" cy="7163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23BDC1-7E4B-45B0-A49A-1B005AD91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366" y="413535"/>
            <a:ext cx="2450804" cy="774259"/>
          </a:xfrm>
          <a:prstGeom prst="rect">
            <a:avLst/>
          </a:prstGeom>
        </p:spPr>
      </p:pic>
      <p:graphicFrame>
        <p:nvGraphicFramePr>
          <p:cNvPr id="5" name="Tabella 6">
            <a:extLst>
              <a:ext uri="{FF2B5EF4-FFF2-40B4-BE49-F238E27FC236}">
                <a16:creationId xmlns:a16="http://schemas.microsoft.com/office/drawing/2014/main" id="{98F9ECCA-D727-4228-98BA-E4CAFB6B1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8856"/>
              </p:ext>
            </p:extLst>
          </p:nvPr>
        </p:nvGraphicFramePr>
        <p:xfrm>
          <a:off x="593726" y="1575763"/>
          <a:ext cx="4932548" cy="404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548">
                  <a:extLst>
                    <a:ext uri="{9D8B030D-6E8A-4147-A177-3AD203B41FA5}">
                      <a16:colId xmlns:a16="http://schemas.microsoft.com/office/drawing/2014/main" val="414394186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sz="2000" dirty="0"/>
                        <a:t>3. Improvement of fishing techniques oriented toward environmental sustainability.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81418"/>
                  </a:ext>
                </a:extLst>
              </a:tr>
              <a:tr h="1952467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ARGOS aims to create a network wishing to help the cross-border exchange of information and expertise among operators in the fishing industry, improve their sectorial skills and direct them on responsible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behaviours</a:t>
                      </a: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toward the environmental sustainability thanks to a specific training and dedicated labs.</a:t>
                      </a:r>
                      <a:endParaRPr lang="it-IT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588098"/>
                  </a:ext>
                </a:extLst>
              </a:tr>
            </a:tbl>
          </a:graphicData>
        </a:graphic>
      </p:graphicFrame>
      <p:pic>
        <p:nvPicPr>
          <p:cNvPr id="9" name="Immagine 8" descr="Immagine che contiene natura, tramonto, sfocatura, costa&#10;&#10;Descrizione generata automaticamente">
            <a:extLst>
              <a:ext uri="{FF2B5EF4-FFF2-40B4-BE49-F238E27FC236}">
                <a16:creationId xmlns:a16="http://schemas.microsoft.com/office/drawing/2014/main" id="{D5CBCDEC-EEA4-4316-BF31-DB96454E2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64" y="1975638"/>
            <a:ext cx="4392755" cy="2928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161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AE348-52C0-46F2-B59C-997FB31E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96" y="499514"/>
            <a:ext cx="4246054" cy="992791"/>
          </a:xfrm>
        </p:spPr>
        <p:txBody>
          <a:bodyPr/>
          <a:lstStyle/>
          <a:p>
            <a:r>
              <a:rPr lang="it-IT" sz="3200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THE MAIN OBJECTIVE OF ARGOS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AF4725-431F-4071-ACA7-8FAE50536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796" y="1813889"/>
            <a:ext cx="4894126" cy="328382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ARGOS promotes and shares a common approach to protect marine resources and to preserve a healthy environmental status in the Adriatic sea, through institutional and operative actions oriented to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harmonise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fisheries and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acquaculture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activities in marine habitats adopting a sustainable way.  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5FE9F14B-5BFF-4D33-AFBB-F6BA6F43010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94" b="94"/>
          <a:stretch>
            <a:fillRect/>
          </a:stretch>
        </p:blipFill>
        <p:spPr>
          <a:xfrm>
            <a:off x="4049762" y="6620059"/>
            <a:ext cx="6044400" cy="716312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DD9DFF-72ED-45C0-8D3D-278B8625A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t>9</a:t>
            </a:fld>
            <a:endParaRPr lang="it-IT"/>
          </a:p>
        </p:txBody>
      </p:sp>
      <p:pic>
        <p:nvPicPr>
          <p:cNvPr id="11" name="Immagine 10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40C64A97-FFA3-4F7E-A8FE-A1F743932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142" y="1192140"/>
            <a:ext cx="2655848" cy="4527320"/>
          </a:xfrm>
          <a:prstGeom prst="rect">
            <a:avLst/>
          </a:prstGeom>
        </p:spPr>
      </p:pic>
      <p:pic>
        <p:nvPicPr>
          <p:cNvPr id="12" name="Segnaposto contenuto 11" descr="Saluto contorno">
            <a:extLst>
              <a:ext uri="{FF2B5EF4-FFF2-40B4-BE49-F238E27FC236}">
                <a16:creationId xmlns:a16="http://schemas.microsoft.com/office/drawing/2014/main" id="{EAE50F71-628C-423F-B490-EFF22FB9C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5797" y="2267669"/>
            <a:ext cx="1923925" cy="1923925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46D796-F6AD-4CB7-AC71-0CE872B94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186" y="235145"/>
            <a:ext cx="245080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391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- Italy-Croatia Program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GOS_Powerpoint_template" id="{AC1AC57C-97E1-C446-A47D-E995F327466F}" vid="{7FE667F3-ED22-F24E-921C-54EA515864E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Prilagođeno</PresentationFormat>
  <Paragraphs>110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Wingdings</vt:lpstr>
      <vt:lpstr>Theme - Italy-Croatia Programme</vt:lpstr>
      <vt:lpstr>ARGOS</vt:lpstr>
      <vt:lpstr>THE NUMBERS</vt:lpstr>
      <vt:lpstr>PowerPoint prezentacija</vt:lpstr>
      <vt:lpstr>PowerPoint prezentacija</vt:lpstr>
      <vt:lpstr>PowerPoint prezentacija</vt:lpstr>
      <vt:lpstr>PowerPoint prezentacija</vt:lpstr>
      <vt:lpstr>SPECIFIC OBJECTIVES</vt:lpstr>
      <vt:lpstr>SPECIFIC OBJECTIVES</vt:lpstr>
      <vt:lpstr>THE MAIN OBJECTIVE OF ARGOS</vt:lpstr>
      <vt:lpstr>THE MAIN OBJECTIVE OF ARGOS</vt:lpstr>
      <vt:lpstr>PROJECT OUTPUTS</vt:lpstr>
      <vt:lpstr>PROJECT OUTPUTS</vt:lpstr>
      <vt:lpstr>PROJECT “WORK PACKAGES”</vt:lpstr>
      <vt:lpstr>PROJECT “WORK PACKAGES”</vt:lpstr>
      <vt:lpstr>TARGET GROUP</vt:lpstr>
      <vt:lpstr>FOR MORE INFORMATION ABOUT ARGOS: Websites and social media </vt:lpstr>
      <vt:lpstr>WP2 Responsible  emilia-romagna region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ARGOS Presentation</dc:title>
  <dc:creator>Greta Santagostino Pretina</dc:creator>
  <cp:lastModifiedBy>Đeni Vuković</cp:lastModifiedBy>
  <cp:revision>273</cp:revision>
  <dcterms:created xsi:type="dcterms:W3CDTF">2021-01-27T22:59:06Z</dcterms:created>
  <dcterms:modified xsi:type="dcterms:W3CDTF">2021-03-04T13:38:14Z</dcterms:modified>
</cp:coreProperties>
</file>